
<file path=[Content_Types].xml><?xml version="1.0" encoding="utf-8"?>
<Types xmlns="http://schemas.openxmlformats.org/package/2006/content-types">
  <Default Extension="png" ContentType="image/png"/>
  <Default Extension="mp3" ContentType="audio/m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7" r:id="rId2"/>
    <p:sldId id="761" r:id="rId3"/>
    <p:sldId id="877" r:id="rId4"/>
    <p:sldId id="1159" r:id="rId5"/>
    <p:sldId id="799" r:id="rId6"/>
    <p:sldId id="1086" r:id="rId7"/>
    <p:sldId id="1167" r:id="rId8"/>
    <p:sldId id="863" r:id="rId9"/>
    <p:sldId id="1136" r:id="rId10"/>
    <p:sldId id="1160" r:id="rId11"/>
    <p:sldId id="1199" r:id="rId12"/>
    <p:sldId id="1209" r:id="rId13"/>
    <p:sldId id="1137" r:id="rId14"/>
    <p:sldId id="1161" r:id="rId15"/>
    <p:sldId id="1200" r:id="rId16"/>
    <p:sldId id="1201" r:id="rId17"/>
    <p:sldId id="1133" r:id="rId18"/>
    <p:sldId id="1202" r:id="rId19"/>
    <p:sldId id="1203" r:id="rId20"/>
    <p:sldId id="1204" r:id="rId21"/>
    <p:sldId id="1205" r:id="rId22"/>
    <p:sldId id="1187" r:id="rId23"/>
    <p:sldId id="1210" r:id="rId24"/>
    <p:sldId id="1206" r:id="rId25"/>
    <p:sldId id="797" r:id="rId26"/>
    <p:sldId id="1208" r:id="rId27"/>
    <p:sldId id="1169" r:id="rId28"/>
    <p:sldId id="1189" r:id="rId29"/>
    <p:sldId id="1192" r:id="rId30"/>
    <p:sldId id="1207" r:id="rId31"/>
    <p:sldId id="772" r:id="rId32"/>
    <p:sldId id="798" r:id="rId33"/>
    <p:sldId id="684" r:id="rId3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ongsook Cho" initials="JC" lastIdx="1" clrIdx="0">
    <p:extLst>
      <p:ext uri="{19B8F6BF-5375-455C-9EA6-DF929625EA0E}">
        <p15:presenceInfo xmlns:p15="http://schemas.microsoft.com/office/powerpoint/2012/main" userId="234cde0414cf4f3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30"/>
    <p:restoredTop sz="94394"/>
  </p:normalViewPr>
  <p:slideViewPr>
    <p:cSldViewPr>
      <p:cViewPr>
        <p:scale>
          <a:sx n="100" d="100"/>
          <a:sy n="100" d="100"/>
        </p:scale>
        <p:origin x="273" y="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AB10592D-ED5D-3142-AFAC-5AB1A6E98A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3B13133E-AE44-B64C-B8BF-DC2CE9363F0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2C7A573-6BF6-2147-AC72-2C8D7D95DDE6}" type="datetimeFigureOut">
              <a:rPr lang="en-US" altLang="en-US"/>
              <a:pPr>
                <a:defRPr/>
              </a:pPr>
              <a:t>5/27/2020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="" xmlns:a16="http://schemas.microsoft.com/office/drawing/2014/main" id="{EE72C385-1387-544B-82BD-F3D0EFE336F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="" xmlns:a16="http://schemas.microsoft.com/office/drawing/2014/main" id="{0D079A95-73B1-7F48-A7BC-6D46DAF887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8828958E-1AAF-A549-AB42-B25DDDEA29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D83DB5A-E345-5B43-AB77-9C9C189774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1ACBF6B-EEB4-9947-8E54-E987FA095E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05870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97270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ED4E9C20-5EA8-884B-AFF0-D40A431B27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1AC8F563-8F32-6044-9631-8D5203171F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A65A0597-98B9-0D4D-B68F-A2F3722FAC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B5E3A-D88F-F443-A089-87168B89B8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0480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2706A9DC-3AE3-0540-AE97-C408CF1939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161E9F14-82AE-5441-92BE-3C126EA918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7F2429CC-8A5C-F34C-B480-91CB95A07C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A730BE-E0E4-FA4A-A24D-ED68744371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4937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F4D19CD9-EA9B-F040-A471-FC40E557C7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A8375798-DE0E-8A40-963F-0D045F6BCA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55859A26-2E32-1D40-AD9C-6B9DA592C0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56A58-7DB1-6E4D-9B53-A980614D65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4833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8D24A32D-5BFB-3040-812E-0F88BCD40A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A366E4C1-159E-DE4F-9441-ADF6C0529E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7B12747C-7D40-5144-9E57-5D29636F52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FD61C7-00F2-544D-9E39-09035D40E0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2735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13241502-CE22-A94F-A4F6-91889DCE6B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92977356-1252-5C4A-9E75-9AA3A7190D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E2FC58B6-D6A3-2A4F-BB86-6D8D6C0B46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9D19B-5E32-D944-88D3-2B28327B24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4724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51EFAA7-B481-B84C-A2AC-AAEB7E1219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AC7285-C1E1-1C42-8C85-8DF9856CA2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F28D1B9F-FD81-FA44-9121-7844F59158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1A8768-C7E6-3D46-9CBD-7F42F20B41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2310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="" xmlns:a16="http://schemas.microsoft.com/office/drawing/2014/main" id="{94795445-1613-6C43-ADF1-B3D038C556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8" name="Rectangle 5">
            <a:extLst>
              <a:ext uri="{FF2B5EF4-FFF2-40B4-BE49-F238E27FC236}">
                <a16:creationId xmlns="" xmlns:a16="http://schemas.microsoft.com/office/drawing/2014/main" id="{7B7D37D4-9D80-CA4A-903C-4CC2B95739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9" name="Rectangle 6">
            <a:extLst>
              <a:ext uri="{FF2B5EF4-FFF2-40B4-BE49-F238E27FC236}">
                <a16:creationId xmlns="" xmlns:a16="http://schemas.microsoft.com/office/drawing/2014/main" id="{D33A33DF-7BD0-274E-AF57-19B6B931CE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CE6B0-3499-7044-BB69-A29EC0E276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9153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="" xmlns:a16="http://schemas.microsoft.com/office/drawing/2014/main" id="{1E05BC11-8B50-BA4D-A98F-2D7EBCDD87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4" name="Rectangle 5">
            <a:extLst>
              <a:ext uri="{FF2B5EF4-FFF2-40B4-BE49-F238E27FC236}">
                <a16:creationId xmlns="" xmlns:a16="http://schemas.microsoft.com/office/drawing/2014/main" id="{FD73D1B5-AAFF-9246-AE67-CF697A91C1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6">
            <a:extLst>
              <a:ext uri="{FF2B5EF4-FFF2-40B4-BE49-F238E27FC236}">
                <a16:creationId xmlns="" xmlns:a16="http://schemas.microsoft.com/office/drawing/2014/main" id="{1279ACAB-7D45-1A44-917F-AF6C9A1698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1B313-BF6D-E446-9B5B-59ECBB3659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7468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="" xmlns:a16="http://schemas.microsoft.com/office/drawing/2014/main" id="{A8A5F82E-017D-D84E-BDA5-64D10E84CF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3" name="Rectangle 5">
            <a:extLst>
              <a:ext uri="{FF2B5EF4-FFF2-40B4-BE49-F238E27FC236}">
                <a16:creationId xmlns="" xmlns:a16="http://schemas.microsoft.com/office/drawing/2014/main" id="{2B6BFFAE-1FAF-9043-8742-98EBFF0609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4" name="Rectangle 6">
            <a:extLst>
              <a:ext uri="{FF2B5EF4-FFF2-40B4-BE49-F238E27FC236}">
                <a16:creationId xmlns="" xmlns:a16="http://schemas.microsoft.com/office/drawing/2014/main" id="{3518691B-C0D1-1E47-8C61-3C7BEE6F86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B147F-6EDD-9B44-BFD2-8DA074BD4C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6368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1789500-C29F-444A-8E07-421E488213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36189652-9F56-8A43-AE84-C947716BBB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333807A-E5B1-BF4C-A5EC-8C62DC4F9F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E929B-8F54-9141-B7FD-0140CF72E5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745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A8BD4ECE-6C77-2241-9903-49EB4E2312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9F0F0CEE-37E8-6D4E-9F7B-6797646504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B030BFE-A8A2-0241-A11A-6C3ECDF9E6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C062C-9ACC-D543-8C83-148E9B170F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0991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="" xmlns:a16="http://schemas.microsoft.com/office/drawing/2014/main" id="{CEE84C65-1AFB-CE45-9657-BEB3AC09C5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="" xmlns:a16="http://schemas.microsoft.com/office/drawing/2014/main" id="{2B45F3E3-E1FE-164F-9855-4132231F30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="" xmlns:a16="http://schemas.microsoft.com/office/drawing/2014/main" id="{CC078F81-40BA-C542-80B9-BCB1B33DA9F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1029" name="Rectangle 5">
            <a:extLst>
              <a:ext uri="{FF2B5EF4-FFF2-40B4-BE49-F238E27FC236}">
                <a16:creationId xmlns="" xmlns:a16="http://schemas.microsoft.com/office/drawing/2014/main" id="{500209E0-E0EC-A44A-99EA-64C2921CC5A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1030" name="Rectangle 6">
            <a:extLst>
              <a:ext uri="{FF2B5EF4-FFF2-40B4-BE49-F238E27FC236}">
                <a16:creationId xmlns="" xmlns:a16="http://schemas.microsoft.com/office/drawing/2014/main" id="{F4100BD4-8D1E-354E-981D-B22F773EA54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5484B25-7165-1647-94B6-95F3B7455F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5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ZaLJRk3Wls&amp;list=PLpvfoOB5ZuVnGjnQBn9ldMF3pPwfNe4nO&amp;index=5&amp;t=0s&amp;app=desktop" TargetMode="External"/><Relationship Id="rId2" Type="http://schemas.openxmlformats.org/officeDocument/2006/relationships/hyperlink" Target="https://www.youtube.com/watch?v=TJ2h7pLAeR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www.youtube.com/watch?v=dQyTrfFZBk8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gg.gg/i69x8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kr.pixtastock.com/illustration/47584893" TargetMode="Externa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://gg.gg/i69x8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kleartextbook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gg.gg/i69x8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863902" y="2579730"/>
            <a:ext cx="7636835" cy="271927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</a:pPr>
            <a:r>
              <a:rPr lang="ko-KR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/>
              <a:t>재외동포를 </a:t>
            </a:r>
            <a:r>
              <a:rPr lang="ko-KR" altLang="en-US"/>
              <a:t>위한 </a:t>
            </a:r>
            <a:r>
              <a:rPr lang="ko-KR" altLang="en-US" smtClean="0"/>
              <a:t>한국어 </a:t>
            </a:r>
            <a:r>
              <a:rPr lang="en-US" altLang="ko-KR" smtClean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>3-2</a:t>
            </a:r>
            <a:r>
              <a:rPr lang="ko-KR" dirty="0"/>
              <a:t/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351713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613DB7C-E5E3-7045-95C9-768B3C95683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91880" y="476672"/>
            <a:ext cx="1964788" cy="196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827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808" y="218469"/>
            <a:ext cx="8229600" cy="886709"/>
          </a:xfr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ko-KR" sz="3600" dirty="0" smtClean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-</a:t>
            </a:r>
            <a:r>
              <a:rPr lang="ko-KR" altLang="en-US" sz="3600" dirty="0" smtClean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아</a:t>
            </a:r>
            <a:r>
              <a:rPr lang="en-US" altLang="ko-KR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/</a:t>
            </a:r>
            <a:r>
              <a:rPr lang="ko-KR" altLang="en-US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어도 </a:t>
            </a:r>
            <a:r>
              <a:rPr lang="en-US" altLang="ko-KR" sz="24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[</a:t>
            </a:r>
            <a:r>
              <a:rPr lang="ko-KR" altLang="en-US" sz="24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복습</a:t>
            </a:r>
            <a:r>
              <a:rPr lang="en-US" altLang="ko-KR" sz="24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]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24536"/>
          </a:xfrm>
          <a:solidFill>
            <a:schemeClr val="accent5"/>
          </a:solidFill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r>
              <a:rPr lang="ko-KR" altLang="en-US" sz="2800" dirty="0"/>
              <a:t>앞선 행위나 상태와 관계없이 뒤의 일이 있음을 나타냄</a:t>
            </a:r>
            <a:r>
              <a:rPr lang="en-US" altLang="ko-KR" sz="2800" dirty="0"/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endParaRPr lang="en-US" altLang="ko-KR" sz="28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r>
              <a:rPr lang="en-US" altLang="ko-KR" sz="2800" dirty="0"/>
              <a:t>This is used to show the succeeding event will take place regardless of the preceding event.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endParaRPr lang="en-US" altLang="ko-KR" sz="28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endParaRPr lang="en-US" altLang="ko-KR" sz="28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endParaRPr lang="en-US" altLang="ko-KR" sz="28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2FA1A6D4-4912-C847-8A99-EF0AA9883F95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="" xmlns:a16="http://schemas.microsoft.com/office/drawing/2014/main" id="{0DA47FC7-5F3C-B844-BA00-071D4249B3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438902"/>
              </p:ext>
            </p:extLst>
          </p:nvPr>
        </p:nvGraphicFramePr>
        <p:xfrm>
          <a:off x="827584" y="3933056"/>
          <a:ext cx="7632846" cy="201622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544282">
                  <a:extLst>
                    <a:ext uri="{9D8B030D-6E8A-4147-A177-3AD203B41FA5}">
                      <a16:colId xmlns="" xmlns:a16="http://schemas.microsoft.com/office/drawing/2014/main" val="1894964539"/>
                    </a:ext>
                  </a:extLst>
                </a:gridCol>
                <a:gridCol w="2544282">
                  <a:extLst>
                    <a:ext uri="{9D8B030D-6E8A-4147-A177-3AD203B41FA5}">
                      <a16:colId xmlns="" xmlns:a16="http://schemas.microsoft.com/office/drawing/2014/main" val="2028953562"/>
                    </a:ext>
                  </a:extLst>
                </a:gridCol>
                <a:gridCol w="2544282">
                  <a:extLst>
                    <a:ext uri="{9D8B030D-6E8A-4147-A177-3AD203B41FA5}">
                      <a16:colId xmlns="" xmlns:a16="http://schemas.microsoft.com/office/drawing/2014/main" val="2966513341"/>
                    </a:ext>
                  </a:extLst>
                </a:gridCol>
              </a:tblGrid>
              <a:tr h="672075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 </a:t>
                      </a:r>
                      <a:r>
                        <a:rPr lang="ko-KR" altLang="en-US" dirty="0" err="1"/>
                        <a:t>ㅏ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</a:t>
                      </a:r>
                      <a:r>
                        <a:rPr lang="ko-KR" altLang="en-US" dirty="0" err="1"/>
                        <a:t>ㅗ</a:t>
                      </a:r>
                      <a:r>
                        <a:rPr lang="ko-KR" altLang="en-US" dirty="0"/>
                        <a:t> </a:t>
                      </a:r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/>
                        <a:t>-</a:t>
                      </a:r>
                      <a:r>
                        <a:rPr lang="ko-KR" altLang="en-US" dirty="0" smtClean="0"/>
                        <a:t>아도 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 가도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와도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828835997"/>
                  </a:ext>
                </a:extLst>
              </a:tr>
              <a:tr h="672075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err="1"/>
                        <a:t>ㅏ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</a:t>
                      </a:r>
                      <a:r>
                        <a:rPr lang="ko-KR" altLang="en-US" dirty="0" smtClean="0"/>
                        <a:t>ㅗ </a:t>
                      </a:r>
                      <a:r>
                        <a:rPr lang="ko-KR" altLang="en-US" dirty="0"/>
                        <a:t>이외</a:t>
                      </a:r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/>
                        <a:t>-</a:t>
                      </a:r>
                      <a:r>
                        <a:rPr lang="ko-KR" altLang="en-US" dirty="0" smtClean="0"/>
                        <a:t>어도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먹어요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들어도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3533040"/>
                  </a:ext>
                </a:extLst>
              </a:tr>
              <a:tr h="672075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하다</a:t>
                      </a:r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 </a:t>
                      </a:r>
                      <a:r>
                        <a:rPr lang="ko-KR" altLang="en-US" dirty="0" smtClean="0"/>
                        <a:t>해도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피곤해도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30747385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3208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5BAD2D-5F51-CE46-A392-C9E609B27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써 보세요</a:t>
            </a:r>
            <a:endParaRPr lang="en-US" sz="3600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5D353D0D-77B1-5D41-B22A-5E7DFF3E2D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56" y="998658"/>
            <a:ext cx="7992888" cy="525658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F3A1E77C-4384-8E48-B8F8-41BFB8AFDA1E}"/>
              </a:ext>
            </a:extLst>
          </p:cNvPr>
          <p:cNvSpPr txBox="1"/>
          <p:nvPr/>
        </p:nvSpPr>
        <p:spPr>
          <a:xfrm>
            <a:off x="10344" y="6345181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D771C04-5006-654A-8BF4-EABBD5AB1FEC}"/>
              </a:ext>
            </a:extLst>
          </p:cNvPr>
          <p:cNvSpPr txBox="1"/>
          <p:nvPr/>
        </p:nvSpPr>
        <p:spPr>
          <a:xfrm>
            <a:off x="5076056" y="3027964"/>
            <a:ext cx="1512168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맛있어 보여요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4B9604D2-27E0-5643-814D-C46372D41FB8}"/>
              </a:ext>
            </a:extLst>
          </p:cNvPr>
          <p:cNvSpPr txBox="1"/>
          <p:nvPr/>
        </p:nvSpPr>
        <p:spPr>
          <a:xfrm>
            <a:off x="5076056" y="3925487"/>
            <a:ext cx="1512168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무거워 보여요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E9213833-863C-8847-A803-1A63F9BA8818}"/>
              </a:ext>
            </a:extLst>
          </p:cNvPr>
          <p:cNvSpPr txBox="1"/>
          <p:nvPr/>
        </p:nvSpPr>
        <p:spPr>
          <a:xfrm>
            <a:off x="4572000" y="4988798"/>
            <a:ext cx="1080120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있어 보여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05368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587" y="188640"/>
            <a:ext cx="8229600" cy="79208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ko-KR" altLang="en-US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  </a:t>
            </a:r>
            <a:r>
              <a:rPr lang="en-US" altLang="ko-KR" sz="3600" dirty="0" smtClean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-</a:t>
            </a:r>
            <a:r>
              <a:rPr lang="ko-KR" altLang="en-US" sz="3600" dirty="0" smtClean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아</a:t>
            </a:r>
            <a:r>
              <a:rPr lang="en-US" altLang="ko-KR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/</a:t>
            </a:r>
            <a:r>
              <a:rPr lang="ko-KR" altLang="en-US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어 보이다    </a:t>
            </a:r>
            <a:r>
              <a:rPr lang="en-US" altLang="ko-KR" sz="24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[</a:t>
            </a:r>
            <a:r>
              <a:rPr lang="ko-KR" altLang="en-US" sz="24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복습</a:t>
            </a:r>
            <a:r>
              <a:rPr lang="en-US" altLang="ko-KR" sz="24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]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968552"/>
          </a:xfrm>
          <a:solidFill>
            <a:schemeClr val="accent5"/>
          </a:solidFill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ko-KR" altLang="en-US" sz="2800" dirty="0"/>
              <a:t>말하는 사람이 사물이나 사람의 상태나 상황을 보고 짐작이나 느낌을 </a:t>
            </a:r>
            <a:r>
              <a:rPr lang="ko-KR" altLang="en-US" sz="2800" dirty="0" smtClean="0"/>
              <a:t>말할 </a:t>
            </a:r>
            <a:r>
              <a:rPr lang="ko-KR" altLang="en-US" sz="2800" dirty="0"/>
              <a:t>때 사용함</a:t>
            </a:r>
            <a:r>
              <a:rPr lang="en-US" altLang="ko-KR" sz="2800" dirty="0"/>
              <a:t>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sz="28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en-US" altLang="ko-KR" sz="2800" dirty="0"/>
              <a:t>This is used to describe how the speaker sees another person or situation.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sz="28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2FA1A6D4-4912-C847-8A99-EF0AA9883F95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="" xmlns:a16="http://schemas.microsoft.com/office/drawing/2014/main" id="{3E76C15B-07BE-F04E-9AE4-D69EB3413D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6332700"/>
              </p:ext>
            </p:extLst>
          </p:nvPr>
        </p:nvGraphicFramePr>
        <p:xfrm>
          <a:off x="827584" y="3789041"/>
          <a:ext cx="7488832" cy="2088231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1560173">
                  <a:extLst>
                    <a:ext uri="{9D8B030D-6E8A-4147-A177-3AD203B41FA5}">
                      <a16:colId xmlns="" xmlns:a16="http://schemas.microsoft.com/office/drawing/2014/main" val="3804802153"/>
                    </a:ext>
                  </a:extLst>
                </a:gridCol>
                <a:gridCol w="2184243">
                  <a:extLst>
                    <a:ext uri="{9D8B030D-6E8A-4147-A177-3AD203B41FA5}">
                      <a16:colId xmlns="" xmlns:a16="http://schemas.microsoft.com/office/drawing/2014/main" val="4239968854"/>
                    </a:ext>
                  </a:extLst>
                </a:gridCol>
                <a:gridCol w="3744416">
                  <a:extLst>
                    <a:ext uri="{9D8B030D-6E8A-4147-A177-3AD203B41FA5}">
                      <a16:colId xmlns="" xmlns:a16="http://schemas.microsoft.com/office/drawing/2014/main" val="3244419343"/>
                    </a:ext>
                  </a:extLst>
                </a:gridCol>
              </a:tblGrid>
              <a:tr h="745797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 </a:t>
                      </a:r>
                      <a:r>
                        <a:rPr lang="ko-KR" altLang="en-US" dirty="0" err="1"/>
                        <a:t>ㅏ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</a:t>
                      </a:r>
                      <a:r>
                        <a:rPr lang="ko-KR" altLang="en-US" dirty="0" err="1"/>
                        <a:t>ㅗ</a:t>
                      </a:r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/>
                        <a:t>-</a:t>
                      </a:r>
                      <a:r>
                        <a:rPr lang="ko-KR" altLang="en-US" dirty="0" smtClean="0"/>
                        <a:t>아 </a:t>
                      </a:r>
                      <a:r>
                        <a:rPr lang="ko-KR" altLang="en-US" dirty="0"/>
                        <a:t>보이다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좋아 보이다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작아 보이다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532734576"/>
                  </a:ext>
                </a:extLst>
              </a:tr>
              <a:tr h="671217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err="1"/>
                        <a:t>ㅏ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</a:t>
                      </a:r>
                      <a:r>
                        <a:rPr lang="ko-KR" altLang="en-US" dirty="0" err="1"/>
                        <a:t>ㅗ</a:t>
                      </a:r>
                      <a:r>
                        <a:rPr lang="ko-KR" altLang="en-US" dirty="0"/>
                        <a:t> 이외</a:t>
                      </a:r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/>
                        <a:t>-</a:t>
                      </a:r>
                      <a:r>
                        <a:rPr lang="ko-KR" altLang="en-US" dirty="0" smtClean="0"/>
                        <a:t>어 </a:t>
                      </a:r>
                      <a:r>
                        <a:rPr lang="ko-KR" altLang="en-US" dirty="0"/>
                        <a:t>보이다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커 보이다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맛있어 보이다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8717113"/>
                  </a:ext>
                </a:extLst>
              </a:tr>
              <a:tr h="671217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하다</a:t>
                      </a:r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/>
                        <a:t>해 </a:t>
                      </a:r>
                      <a:r>
                        <a:rPr lang="ko-KR" altLang="en-US" dirty="0"/>
                        <a:t>보이다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똑똑해 보이다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3869124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0718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1B241D1-7CDB-C244-9326-08D5EEFB5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937" y="212074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3600" dirty="0"/>
              <a:t>   </a:t>
            </a:r>
            <a:r>
              <a:rPr lang="ko-KR" altLang="en-US" sz="3600" dirty="0"/>
              <a:t>말해 봐요</a:t>
            </a:r>
            <a:r>
              <a:rPr lang="en-US" altLang="ko-KR" sz="3600" dirty="0"/>
              <a:t>    </a:t>
            </a:r>
            <a:r>
              <a:rPr lang="en-US" altLang="ko-KR" sz="3200" dirty="0"/>
              <a:t>P.79</a:t>
            </a:r>
            <a:endParaRPr lang="en-US" sz="32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F7E1516B-8FD2-8B4B-B899-4D490FDB6425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CB16CC13-69D3-AE4A-8BE5-15B2E4245D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52736"/>
            <a:ext cx="8229600" cy="5276149"/>
          </a:xfrm>
        </p:spPr>
      </p:pic>
      <p:sp>
        <p:nvSpPr>
          <p:cNvPr id="6" name="Cloud Callout 5">
            <a:extLst>
              <a:ext uri="{FF2B5EF4-FFF2-40B4-BE49-F238E27FC236}">
                <a16:creationId xmlns="" xmlns:a16="http://schemas.microsoft.com/office/drawing/2014/main" id="{528F8D08-3901-1748-962C-B8FD6B4BCC2E}"/>
              </a:ext>
            </a:extLst>
          </p:cNvPr>
          <p:cNvSpPr/>
          <p:nvPr/>
        </p:nvSpPr>
        <p:spPr>
          <a:xfrm>
            <a:off x="6516216" y="2924943"/>
            <a:ext cx="1800200" cy="1367947"/>
          </a:xfrm>
          <a:prstGeom prst="cloudCallout">
            <a:avLst>
              <a:gd name="adj1" fmla="val -53446"/>
              <a:gd name="adj2" fmla="val 802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ko-KR" altLang="en-US" b="1" dirty="0">
                <a:ln/>
                <a:solidFill>
                  <a:schemeClr val="accent4"/>
                </a:solidFill>
              </a:rPr>
              <a:t>꼭 지키고 싶은 약속</a:t>
            </a:r>
            <a:endParaRPr lang="en-US" b="1" dirty="0">
              <a:ln/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525976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1B241D1-7CDB-C244-9326-08D5EEFB5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12073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말해 봐요</a:t>
            </a:r>
            <a:endParaRPr lang="en-US" sz="36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D6060D65-D46F-8643-92EF-A92C28FAD4DE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Content Placeholder 5" descr="A close up of text on a white background&#10;&#10;Description automatically generated">
            <a:extLst>
              <a:ext uri="{FF2B5EF4-FFF2-40B4-BE49-F238E27FC236}">
                <a16:creationId xmlns="" xmlns:a16="http://schemas.microsoft.com/office/drawing/2014/main" id="{46A192D5-817F-4548-A5D4-9E4D822860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75" y="949445"/>
            <a:ext cx="8477250" cy="5276150"/>
          </a:xfrm>
        </p:spPr>
      </p:pic>
      <p:sp>
        <p:nvSpPr>
          <p:cNvPr id="7" name="Rounded Rectangular Callout 6">
            <a:extLst>
              <a:ext uri="{FF2B5EF4-FFF2-40B4-BE49-F238E27FC236}">
                <a16:creationId xmlns="" xmlns:a16="http://schemas.microsoft.com/office/drawing/2014/main" id="{8173E52F-E76F-B947-8E42-E03D09B57C25}"/>
              </a:ext>
            </a:extLst>
          </p:cNvPr>
          <p:cNvSpPr/>
          <p:nvPr/>
        </p:nvSpPr>
        <p:spPr>
          <a:xfrm>
            <a:off x="6804248" y="1124744"/>
            <a:ext cx="1728192" cy="1080120"/>
          </a:xfrm>
          <a:prstGeom prst="wedgeRoundRectCallout">
            <a:avLst>
              <a:gd name="adj1" fmla="val -47917"/>
              <a:gd name="adj2" fmla="val 89184"/>
              <a:gd name="adj3" fmla="val 1666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“</a:t>
            </a:r>
            <a:r>
              <a:rPr lang="ko-KR" altLang="en-US" dirty="0">
                <a:solidFill>
                  <a:schemeClr val="tx1"/>
                </a:solidFill>
              </a:rPr>
              <a:t>여러분은 무슨 소원이 있어요</a:t>
            </a:r>
            <a:r>
              <a:rPr lang="en-US" altLang="ko-KR" dirty="0">
                <a:solidFill>
                  <a:schemeClr val="tx1"/>
                </a:solidFill>
              </a:rPr>
              <a:t>?”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9ECC23B3-F247-7D4E-9861-6DD3A0DE1908}"/>
              </a:ext>
            </a:extLst>
          </p:cNvPr>
          <p:cNvCxnSpPr/>
          <p:nvPr/>
        </p:nvCxnSpPr>
        <p:spPr>
          <a:xfrm>
            <a:off x="4788024" y="5008976"/>
            <a:ext cx="144016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D5D68B0B-F18F-E348-9021-6743F0437ACA}"/>
              </a:ext>
            </a:extLst>
          </p:cNvPr>
          <p:cNvCxnSpPr/>
          <p:nvPr/>
        </p:nvCxnSpPr>
        <p:spPr>
          <a:xfrm>
            <a:off x="1259632" y="5321963"/>
            <a:ext cx="18002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9684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7D714E9-6B32-624B-A26D-B2E2785AD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72008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3600" dirty="0"/>
              <a:t>     </a:t>
            </a:r>
            <a:r>
              <a:rPr lang="ko-KR" altLang="en-US" sz="3600" dirty="0"/>
              <a:t>잘 들어 봐요</a:t>
            </a:r>
            <a:r>
              <a:rPr lang="en-US" altLang="ko-KR" sz="3600" dirty="0"/>
              <a:t>     </a:t>
            </a:r>
            <a:r>
              <a:rPr lang="en-US" altLang="ko-KR" sz="3200" dirty="0"/>
              <a:t>P</a:t>
            </a:r>
            <a:r>
              <a:rPr lang="en-US" altLang="ko-KR" sz="3200" dirty="0" smtClean="0"/>
              <a:t>. 80</a:t>
            </a:r>
            <a:endParaRPr lang="en-US" sz="3200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533C36E7-53E1-A34B-82A7-4FC49094A6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1124744"/>
            <a:ext cx="8434748" cy="5184576"/>
          </a:xfr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66FC48F7-89DC-7346-B22A-9383F1F0440F}"/>
              </a:ext>
            </a:extLst>
          </p:cNvPr>
          <p:cNvSpPr txBox="1"/>
          <p:nvPr/>
        </p:nvSpPr>
        <p:spPr>
          <a:xfrm>
            <a:off x="10344" y="6345181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" name="Track 026.mp3" descr="Track 026.mp3">
            <a:hlinkClick r:id="" action="ppaction://media"/>
            <a:extLst>
              <a:ext uri="{FF2B5EF4-FFF2-40B4-BE49-F238E27FC236}">
                <a16:creationId xmlns="" xmlns:a16="http://schemas.microsoft.com/office/drawing/2014/main" id="{3AF7796A-F388-5044-9691-0C5C40EC40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89761" y="2132856"/>
            <a:ext cx="812800" cy="812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" name="Straight Arrow Connector 8">
            <a:extLst>
              <a:ext uri="{FF2B5EF4-FFF2-40B4-BE49-F238E27FC236}">
                <a16:creationId xmlns="" xmlns:a16="http://schemas.microsoft.com/office/drawing/2014/main" id="{D859B4B1-15E2-F640-9A96-35293409857B}"/>
              </a:ext>
            </a:extLst>
          </p:cNvPr>
          <p:cNvCxnSpPr/>
          <p:nvPr/>
        </p:nvCxnSpPr>
        <p:spPr>
          <a:xfrm>
            <a:off x="1979712" y="3717032"/>
            <a:ext cx="2592288" cy="144016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="" xmlns:a16="http://schemas.microsoft.com/office/drawing/2014/main" id="{81E22B2C-05A2-4240-9B62-5A079C09BE91}"/>
              </a:ext>
            </a:extLst>
          </p:cNvPr>
          <p:cNvCxnSpPr/>
          <p:nvPr/>
        </p:nvCxnSpPr>
        <p:spPr>
          <a:xfrm>
            <a:off x="4572000" y="3717032"/>
            <a:ext cx="2592288" cy="144016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="" xmlns:a16="http://schemas.microsoft.com/office/drawing/2014/main" id="{56013171-2130-2D46-A5D1-2344E5B87D5F}"/>
              </a:ext>
            </a:extLst>
          </p:cNvPr>
          <p:cNvCxnSpPr/>
          <p:nvPr/>
        </p:nvCxnSpPr>
        <p:spPr>
          <a:xfrm flipH="1">
            <a:off x="2123728" y="3717032"/>
            <a:ext cx="5040560" cy="144016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2346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5020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="" xmlns:a16="http://schemas.microsoft.com/office/drawing/2014/main" id="{6BB89E27-7AEC-A743-89A6-1781CEE5F9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372" y="25680"/>
            <a:ext cx="8496944" cy="6048672"/>
          </a:xfr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21C8DE43-EDA6-8647-80F8-AF5EF06400A9}"/>
              </a:ext>
            </a:extLst>
          </p:cNvPr>
          <p:cNvSpPr txBox="1"/>
          <p:nvPr/>
        </p:nvSpPr>
        <p:spPr>
          <a:xfrm>
            <a:off x="10344" y="6345181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" name="Track 027.mp3" descr="Track 027.mp3">
            <a:hlinkClick r:id="" action="ppaction://media"/>
            <a:extLst>
              <a:ext uri="{FF2B5EF4-FFF2-40B4-BE49-F238E27FC236}">
                <a16:creationId xmlns="" xmlns:a16="http://schemas.microsoft.com/office/drawing/2014/main" id="{FCFFB77B-1DFC-9D45-9CA3-C935EFF7CF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40352" y="404664"/>
            <a:ext cx="812800" cy="812800"/>
          </a:xfrm>
          <a:prstGeom prst="rect">
            <a:avLst/>
          </a:prstGeom>
          <a:noFill/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4F373D6D-295E-FD40-8574-44780A9F3B23}"/>
              </a:ext>
            </a:extLst>
          </p:cNvPr>
          <p:cNvSpPr txBox="1"/>
          <p:nvPr/>
        </p:nvSpPr>
        <p:spPr>
          <a:xfrm>
            <a:off x="1475656" y="1594895"/>
            <a:ext cx="3888432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중학교에 가기 전에 열어 볼 거예요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BECF9D50-769D-8341-B5D0-9789389C5AF5}"/>
              </a:ext>
            </a:extLst>
          </p:cNvPr>
          <p:cNvSpPr txBox="1"/>
          <p:nvPr/>
        </p:nvSpPr>
        <p:spPr>
          <a:xfrm>
            <a:off x="1187624" y="5157192"/>
            <a:ext cx="6768752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선생님께 타임캡슐에 대해 말하고</a:t>
            </a:r>
            <a:r>
              <a:rPr lang="en-US" altLang="ko-KR" dirty="0">
                <a:solidFill>
                  <a:srgbClr val="FF0000"/>
                </a:solidFill>
              </a:rPr>
              <a:t>,</a:t>
            </a:r>
            <a:r>
              <a:rPr lang="ko-KR" altLang="en-US" dirty="0">
                <a:solidFill>
                  <a:srgbClr val="FF0000"/>
                </a:solidFill>
              </a:rPr>
              <a:t> 타임캡슐을 묻을 장소를 반 친구들과 함께 여쭤 봅니다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r>
              <a:rPr lang="ko-KR" altLang="en-US" dirty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4660191" y="2861387"/>
            <a:ext cx="28803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9971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467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8" grpId="0"/>
      <p:bldP spid="9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C5BEE9C-63D5-A54E-BF4E-CD62E6014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97782"/>
            <a:ext cx="8229600" cy="70609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3200" dirty="0"/>
              <a:t>&lt;</a:t>
            </a:r>
            <a:r>
              <a:rPr lang="ko-KR" altLang="en-US" sz="3200" dirty="0" smtClean="0"/>
              <a:t>꼭꼭 </a:t>
            </a:r>
            <a:r>
              <a:rPr lang="ko-KR" altLang="en-US" sz="3200" dirty="0"/>
              <a:t>약속해</a:t>
            </a:r>
            <a:r>
              <a:rPr lang="en-US" altLang="ko-KR" sz="3200" dirty="0"/>
              <a:t> &gt;</a:t>
            </a:r>
            <a:r>
              <a:rPr lang="ko-KR" altLang="en-US" sz="3200" dirty="0"/>
              <a:t> </a:t>
            </a:r>
            <a:r>
              <a:rPr lang="ko-KR" altLang="en-US" sz="2800" dirty="0"/>
              <a:t>동요 부르기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A6670B2-43FE-C945-A593-5F133E7C89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201900"/>
            <a:ext cx="8229600" cy="606925"/>
          </a:xfr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https://www.youtube.com/watch?v=TJ2h7pLAeRE</a:t>
            </a:r>
            <a:endParaRPr lang="en-US" sz="2400" dirty="0">
              <a:solidFill>
                <a:srgbClr val="0070C0"/>
              </a:solidFill>
              <a:hlinkClick r:id="rId3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DB4DCFF9-85A7-9940-AC22-5C0472DECEB4}"/>
              </a:ext>
            </a:extLst>
          </p:cNvPr>
          <p:cNvSpPr txBox="1"/>
          <p:nvPr/>
        </p:nvSpPr>
        <p:spPr>
          <a:xfrm>
            <a:off x="0" y="6351713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" name="Picture 6" descr="A picture containing child, little, small, girl&#10;&#10;Description automatically generated">
            <a:extLst>
              <a:ext uri="{FF2B5EF4-FFF2-40B4-BE49-F238E27FC236}">
                <a16:creationId xmlns="" xmlns:a16="http://schemas.microsoft.com/office/drawing/2014/main" id="{49FA695C-DC00-7147-A003-5A4E5D838A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204864"/>
            <a:ext cx="5987008" cy="27363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6CC56F9-823D-5749-8376-B04CEAD63039}"/>
              </a:ext>
            </a:extLst>
          </p:cNvPr>
          <p:cNvSpPr txBox="1"/>
          <p:nvPr/>
        </p:nvSpPr>
        <p:spPr>
          <a:xfrm>
            <a:off x="395536" y="5292551"/>
            <a:ext cx="8496944" cy="769441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200" dirty="0"/>
              <a:t>이 동요에는 어떤 </a:t>
            </a:r>
            <a:r>
              <a:rPr lang="en-US" altLang="ko-KR" sz="2200" dirty="0"/>
              <a:t>‘</a:t>
            </a:r>
            <a:r>
              <a:rPr lang="ko-KR" altLang="en-US" sz="2200" dirty="0"/>
              <a:t>약속</a:t>
            </a:r>
            <a:r>
              <a:rPr lang="en-US" altLang="ko-KR" sz="2200" dirty="0"/>
              <a:t>’</a:t>
            </a:r>
            <a:r>
              <a:rPr lang="ko-KR" altLang="en-US" sz="2200" dirty="0"/>
              <a:t>들이 나오나요</a:t>
            </a:r>
            <a:r>
              <a:rPr lang="en-US" altLang="ko-KR" sz="2200" dirty="0"/>
              <a:t>?</a:t>
            </a:r>
            <a:r>
              <a:rPr lang="ko-KR" altLang="en-US" sz="2200" dirty="0"/>
              <a:t> </a:t>
            </a:r>
            <a:endParaRPr lang="en-US" altLang="ko-KR" sz="2200" dirty="0"/>
          </a:p>
          <a:p>
            <a:r>
              <a:rPr lang="ko-KR" altLang="en-US" sz="2200" dirty="0"/>
              <a:t>노래를 부르고 나서 친구들과 같이 </a:t>
            </a:r>
            <a:r>
              <a:rPr lang="ko-KR" altLang="en-US" sz="2200" dirty="0" smtClean="0"/>
              <a:t>이야기해 </a:t>
            </a:r>
            <a:r>
              <a:rPr lang="ko-KR" altLang="en-US" sz="2200" dirty="0"/>
              <a:t>봅시다</a:t>
            </a:r>
            <a:r>
              <a:rPr lang="en-US" altLang="ko-KR" sz="2200" dirty="0"/>
              <a:t>.</a:t>
            </a:r>
            <a:endParaRPr lang="en-US" sz="2200" dirty="0"/>
          </a:p>
        </p:txBody>
      </p:sp>
      <p:sp>
        <p:nvSpPr>
          <p:cNvPr id="9" name="Rounded Rectangular Callout 8">
            <a:extLst>
              <a:ext uri="{FF2B5EF4-FFF2-40B4-BE49-F238E27FC236}">
                <a16:creationId xmlns="" xmlns:a16="http://schemas.microsoft.com/office/drawing/2014/main" id="{715D618E-ABDE-C148-9269-6B48C78E844E}"/>
              </a:ext>
            </a:extLst>
          </p:cNvPr>
          <p:cNvSpPr/>
          <p:nvPr/>
        </p:nvSpPr>
        <p:spPr>
          <a:xfrm>
            <a:off x="6372200" y="2409851"/>
            <a:ext cx="2612299" cy="1440160"/>
          </a:xfrm>
          <a:prstGeom prst="wedgeRoundRectCallout">
            <a:avLst>
              <a:gd name="adj1" fmla="val -22455"/>
              <a:gd name="adj2" fmla="val -10680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ko-KR" altLang="en-US" sz="2200" dirty="0">
                <a:ln/>
                <a:solidFill>
                  <a:schemeClr val="accent4"/>
                </a:solidFill>
              </a:rPr>
              <a:t>여기를 눌러서 동요를 신나게 같이 </a:t>
            </a:r>
            <a:r>
              <a:rPr lang="ko-KR" altLang="en-US" sz="2200" dirty="0" smtClean="0">
                <a:ln/>
                <a:solidFill>
                  <a:schemeClr val="accent4"/>
                </a:solidFill>
              </a:rPr>
              <a:t>불러 볼까요</a:t>
            </a:r>
            <a:r>
              <a:rPr lang="en-US" altLang="ko-KR" sz="2200" dirty="0">
                <a:ln/>
                <a:solidFill>
                  <a:schemeClr val="accent4"/>
                </a:solidFill>
              </a:rPr>
              <a:t>?</a:t>
            </a:r>
            <a:endParaRPr lang="en-US" sz="2200" dirty="0">
              <a:ln/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74113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186A866-CDE9-374D-9BBA-7B5626D09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0609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3600" dirty="0"/>
              <a:t>   </a:t>
            </a:r>
            <a:r>
              <a:rPr lang="ko-KR" altLang="en-US" sz="3600" dirty="0"/>
              <a:t>읽어 봐요</a:t>
            </a:r>
            <a:r>
              <a:rPr lang="en-US" altLang="ko-KR" sz="3600" dirty="0"/>
              <a:t>     </a:t>
            </a:r>
            <a:r>
              <a:rPr lang="en-US" altLang="ko-KR" sz="3200" dirty="0"/>
              <a:t>P</a:t>
            </a:r>
            <a:r>
              <a:rPr lang="en-US" altLang="ko-KR" sz="3200" dirty="0" smtClean="0"/>
              <a:t>. 81</a:t>
            </a:r>
            <a:endParaRPr lang="en-US" sz="3200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AF28DF2B-79ED-3C4C-8B77-2C68979583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24744"/>
            <a:ext cx="8229600" cy="5256584"/>
          </a:xfr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94587B83-41DD-154F-BA3C-D5F999B5C58B}"/>
              </a:ext>
            </a:extLst>
          </p:cNvPr>
          <p:cNvSpPr txBox="1"/>
          <p:nvPr/>
        </p:nvSpPr>
        <p:spPr>
          <a:xfrm>
            <a:off x="10344" y="6345181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E5A4AC48-4102-1D48-925E-F268A4C86764}"/>
              </a:ext>
            </a:extLst>
          </p:cNvPr>
          <p:cNvCxnSpPr/>
          <p:nvPr/>
        </p:nvCxnSpPr>
        <p:spPr>
          <a:xfrm>
            <a:off x="5364088" y="3356992"/>
            <a:ext cx="2664296" cy="0"/>
          </a:xfrm>
          <a:prstGeom prst="line">
            <a:avLst/>
          </a:prstGeom>
          <a:ln>
            <a:solidFill>
              <a:srgbClr val="00B050"/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4A46805D-2728-3049-9CAE-D9DEC1613213}"/>
              </a:ext>
            </a:extLst>
          </p:cNvPr>
          <p:cNvCxnSpPr/>
          <p:nvPr/>
        </p:nvCxnSpPr>
        <p:spPr>
          <a:xfrm>
            <a:off x="1619672" y="3606357"/>
            <a:ext cx="792088" cy="0"/>
          </a:xfrm>
          <a:prstGeom prst="line">
            <a:avLst/>
          </a:prstGeom>
          <a:ln>
            <a:solidFill>
              <a:srgbClr val="00B050"/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0763E772-D730-2543-9394-D15158E2BD5C}"/>
              </a:ext>
            </a:extLst>
          </p:cNvPr>
          <p:cNvCxnSpPr/>
          <p:nvPr/>
        </p:nvCxnSpPr>
        <p:spPr>
          <a:xfrm>
            <a:off x="2614058" y="3606357"/>
            <a:ext cx="4608512" cy="0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2418FBE2-FB1B-F841-8B6C-1B8E8CD03A22}"/>
              </a:ext>
            </a:extLst>
          </p:cNvPr>
          <p:cNvCxnSpPr>
            <a:cxnSpLocks/>
          </p:cNvCxnSpPr>
          <p:nvPr/>
        </p:nvCxnSpPr>
        <p:spPr>
          <a:xfrm>
            <a:off x="7308304" y="3596831"/>
            <a:ext cx="720080" cy="0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="" xmlns:a16="http://schemas.microsoft.com/office/drawing/2014/main" id="{647DBABC-2762-964F-83C5-C11FD5E2A4BD}"/>
              </a:ext>
            </a:extLst>
          </p:cNvPr>
          <p:cNvCxnSpPr/>
          <p:nvPr/>
        </p:nvCxnSpPr>
        <p:spPr>
          <a:xfrm>
            <a:off x="1619672" y="3861048"/>
            <a:ext cx="5688632" cy="0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876940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961066AA-58B4-6647-81DF-530BF6EDAE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80" y="404664"/>
            <a:ext cx="8352928" cy="5904656"/>
          </a:xfr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1C5F39E4-0523-8448-B0FF-7B7F1686E923}"/>
              </a:ext>
            </a:extLst>
          </p:cNvPr>
          <p:cNvSpPr txBox="1"/>
          <p:nvPr/>
        </p:nvSpPr>
        <p:spPr>
          <a:xfrm>
            <a:off x="10344" y="6345181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A34877B-1E73-A141-A480-FEF6B75C0979}"/>
              </a:ext>
            </a:extLst>
          </p:cNvPr>
          <p:cNvSpPr txBox="1"/>
          <p:nvPr/>
        </p:nvSpPr>
        <p:spPr>
          <a:xfrm>
            <a:off x="971600" y="1570518"/>
            <a:ext cx="3024336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새해 계획에 대한 글이에요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3C69EAD-C5BB-6A4F-B250-CD26A83C132B}"/>
              </a:ext>
            </a:extLst>
          </p:cNvPr>
          <p:cNvSpPr txBox="1"/>
          <p:nvPr/>
        </p:nvSpPr>
        <p:spPr>
          <a:xfrm>
            <a:off x="2123728" y="3030527"/>
            <a:ext cx="2376264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담배를 안 피우겠다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EFE1D72-A629-9A40-AB12-31FD61FA3DEA}"/>
              </a:ext>
            </a:extLst>
          </p:cNvPr>
          <p:cNvSpPr txBox="1"/>
          <p:nvPr/>
        </p:nvSpPr>
        <p:spPr>
          <a:xfrm>
            <a:off x="2123728" y="3606591"/>
            <a:ext cx="3312368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매일 한 시간씩 운동을 하겠다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125CB70-03F3-984C-9893-C6E06320DF41}"/>
              </a:ext>
            </a:extLst>
          </p:cNvPr>
          <p:cNvSpPr txBox="1"/>
          <p:nvPr/>
        </p:nvSpPr>
        <p:spPr>
          <a:xfrm>
            <a:off x="2123728" y="4191947"/>
            <a:ext cx="5616624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엄마가 깨우기 전에 일어나 학교에 갈 준비를 하겠다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06842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>
            <a:extLst>
              <a:ext uri="{FF2B5EF4-FFF2-40B4-BE49-F238E27FC236}">
                <a16:creationId xmlns="" xmlns:a16="http://schemas.microsoft.com/office/drawing/2014/main" id="{7E7954D4-FE54-E04F-8E76-DE5B84602C6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13792" y="332656"/>
            <a:ext cx="8316416" cy="3240360"/>
          </a:xfr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재외동포를 위한 한국어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3-2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200" dirty="0">
                <a:latin typeface="Times New Roman" panose="02020603050405020304" pitchFamily="18" charset="0"/>
                <a:ea typeface="Gulim" panose="020B0600000101010101" pitchFamily="34" charset="-127"/>
              </a:rPr>
              <a:t>9 </a:t>
            </a:r>
            <a:r>
              <a:rPr kumimoji="1" lang="ko-KR" altLang="en-US" sz="3200" dirty="0">
                <a:latin typeface="Times New Roman" panose="02020603050405020304" pitchFamily="18" charset="0"/>
                <a:ea typeface="Gulim" panose="020B0600000101010101" pitchFamily="34" charset="-127"/>
              </a:rPr>
              <a:t>과 약속을 잘 지켰으면 좋겠어</a:t>
            </a:r>
            <a:r>
              <a:rPr kumimoji="1" lang="en-US" altLang="ko-KR" sz="3200" dirty="0"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32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200" dirty="0">
                <a:latin typeface="Times New Roman" panose="02020603050405020304" pitchFamily="18" charset="0"/>
                <a:ea typeface="Gulim" panose="020B0600000101010101" pitchFamily="34" charset="-127"/>
              </a:rPr>
              <a:t>If you keep your promise, that would be great</a:t>
            </a:r>
            <a:br>
              <a:rPr kumimoji="1" lang="en-US" altLang="ko-KR" sz="32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sz="3200" dirty="0"/>
          </a:p>
        </p:txBody>
      </p:sp>
      <p:sp>
        <p:nvSpPr>
          <p:cNvPr id="14338" name="부제목 2">
            <a:extLst>
              <a:ext uri="{FF2B5EF4-FFF2-40B4-BE49-F238E27FC236}">
                <a16:creationId xmlns="" xmlns:a16="http://schemas.microsoft.com/office/drawing/2014/main" id="{3D111F4A-533C-5C4D-906E-63FABA149DA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13792" y="4005069"/>
            <a:ext cx="8406680" cy="2346643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 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학습내용 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Learning contents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 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(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복습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)</a:t>
            </a:r>
          </a:p>
          <a:p>
            <a:pPr>
              <a:spcBef>
                <a:spcPct val="0"/>
              </a:spcBef>
            </a:pP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V 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-</a:t>
            </a:r>
            <a:r>
              <a:rPr kumimoji="1" lang="ko-KR" alt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아</a:t>
            </a:r>
            <a:r>
              <a:rPr kumimoji="1" lang="en-US" altLang="ko-KR" dirty="0" smtClean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/</a:t>
            </a:r>
            <a:r>
              <a:rPr kumimoji="1" lang="ko-KR" alt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어</a:t>
            </a:r>
            <a:r>
              <a:rPr kumimoji="1" lang="ko-KR" alt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도</a:t>
            </a: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V </a:t>
            </a:r>
            <a:r>
              <a:rPr kumimoji="1" lang="en-US" altLang="ko-KR" dirty="0" smtClean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-</a:t>
            </a:r>
            <a:r>
              <a:rPr kumimoji="1" lang="ko-KR" alt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아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/</a:t>
            </a:r>
            <a:r>
              <a:rPr kumimoji="1" lang="ko-KR" alt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어</a:t>
            </a:r>
            <a:r>
              <a:rPr kumimoji="1" lang="ko-KR" alt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 보이다</a:t>
            </a: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r>
              <a:rPr lang="ko-KR" altLang="en-US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lang="ko-KR" altLang="en-US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dirty="0"/>
          </a:p>
        </p:txBody>
      </p:sp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0" y="6351713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480498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 animBg="1"/>
      <p:bldP spid="14337" grpId="1" animBg="1"/>
      <p:bldP spid="14338" grpId="0" uiExpand="1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FDFA5D1-5608-3844-B703-E5528169E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3600" dirty="0"/>
              <a:t>    </a:t>
            </a:r>
            <a:r>
              <a:rPr lang="ko-KR" altLang="en-US" sz="3600" dirty="0"/>
              <a:t>써 봐요</a:t>
            </a:r>
            <a:r>
              <a:rPr lang="en-US" altLang="ko-KR" sz="3600" dirty="0"/>
              <a:t>     </a:t>
            </a:r>
            <a:r>
              <a:rPr lang="en-US" altLang="ko-KR" sz="3200" dirty="0"/>
              <a:t>P</a:t>
            </a:r>
            <a:r>
              <a:rPr lang="en-US" altLang="ko-KR" sz="3200" dirty="0" smtClean="0"/>
              <a:t>. 82</a:t>
            </a:r>
            <a:endParaRPr lang="en-US" sz="3200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DC93D950-83A6-554A-AACF-85D0692670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052736"/>
            <a:ext cx="8363272" cy="5256584"/>
          </a:xfr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8A2339C5-A006-8640-B05E-58BD52DB9649}"/>
              </a:ext>
            </a:extLst>
          </p:cNvPr>
          <p:cNvSpPr txBox="1"/>
          <p:nvPr/>
        </p:nvSpPr>
        <p:spPr>
          <a:xfrm>
            <a:off x="10344" y="6345181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Donut 6">
            <a:extLst>
              <a:ext uri="{FF2B5EF4-FFF2-40B4-BE49-F238E27FC236}">
                <a16:creationId xmlns="" xmlns:a16="http://schemas.microsoft.com/office/drawing/2014/main" id="{1B3DEE10-4185-A54D-89B1-84D89D570007}"/>
              </a:ext>
            </a:extLst>
          </p:cNvPr>
          <p:cNvSpPr/>
          <p:nvPr/>
        </p:nvSpPr>
        <p:spPr>
          <a:xfrm>
            <a:off x="1648249" y="2348880"/>
            <a:ext cx="720080" cy="432048"/>
          </a:xfrm>
          <a:prstGeom prst="donut">
            <a:avLst>
              <a:gd name="adj" fmla="val 248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Cloud Callout 7">
            <a:extLst>
              <a:ext uri="{FF2B5EF4-FFF2-40B4-BE49-F238E27FC236}">
                <a16:creationId xmlns="" xmlns:a16="http://schemas.microsoft.com/office/drawing/2014/main" id="{0F612439-F9DE-DF4B-87BE-6E13F20AD535}"/>
              </a:ext>
            </a:extLst>
          </p:cNvPr>
          <p:cNvSpPr/>
          <p:nvPr/>
        </p:nvSpPr>
        <p:spPr>
          <a:xfrm>
            <a:off x="6948264" y="3068960"/>
            <a:ext cx="1224136" cy="1188712"/>
          </a:xfrm>
          <a:prstGeom prst="cloudCallout">
            <a:avLst>
              <a:gd name="adj1" fmla="val -89930"/>
              <a:gd name="adj2" fmla="val 3882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약속</a:t>
            </a:r>
            <a:r>
              <a:rPr lang="en-US" altLang="ko-KR" dirty="0">
                <a:solidFill>
                  <a:schemeClr val="tx1"/>
                </a:solidFill>
              </a:rPr>
              <a:t>?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809374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B3C0446-96B8-A741-B7F3-4CC44E372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955" y="162979"/>
            <a:ext cx="7952778" cy="70609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      써 봐요     </a:t>
            </a:r>
            <a:r>
              <a:rPr lang="en-US" altLang="ko-KR" sz="2400" dirty="0"/>
              <a:t>(</a:t>
            </a:r>
            <a:r>
              <a:rPr lang="ko-KR" altLang="en-US" sz="2400" dirty="0"/>
              <a:t>쓰기 숙제</a:t>
            </a:r>
            <a:r>
              <a:rPr lang="en-US" altLang="ko-KR" sz="2400" dirty="0"/>
              <a:t>)</a:t>
            </a:r>
            <a:endParaRPr lang="en-US" sz="2400" dirty="0"/>
          </a:p>
        </p:txBody>
      </p:sp>
      <p:pic>
        <p:nvPicPr>
          <p:cNvPr id="5" name="Content Placeholder 4" descr="A picture containing screenshot&#10;&#10;Description automatically generated">
            <a:extLst>
              <a:ext uri="{FF2B5EF4-FFF2-40B4-BE49-F238E27FC236}">
                <a16:creationId xmlns="" xmlns:a16="http://schemas.microsoft.com/office/drawing/2014/main" id="{8641B958-511E-1541-BAC3-74CC491F3E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80" y="1800953"/>
            <a:ext cx="8352928" cy="4394504"/>
          </a:xfr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D426265E-18DE-844E-82D1-C89F7609293A}"/>
              </a:ext>
            </a:extLst>
          </p:cNvPr>
          <p:cNvSpPr txBox="1"/>
          <p:nvPr/>
        </p:nvSpPr>
        <p:spPr>
          <a:xfrm>
            <a:off x="10344" y="6345181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C166633-C0D9-AB47-A7B9-1E0CC3495DD6}"/>
              </a:ext>
            </a:extLst>
          </p:cNvPr>
          <p:cNvSpPr txBox="1"/>
          <p:nvPr/>
        </p:nvSpPr>
        <p:spPr>
          <a:xfrm>
            <a:off x="605955" y="992987"/>
            <a:ext cx="7864821" cy="707886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tx1"/>
                </a:solidFill>
              </a:rPr>
              <a:t>약속을 어긴 적이 있어요</a:t>
            </a:r>
            <a:r>
              <a:rPr lang="en-US" altLang="ko-KR" sz="2000" dirty="0">
                <a:solidFill>
                  <a:schemeClr val="tx1"/>
                </a:solidFill>
              </a:rPr>
              <a:t>?</a:t>
            </a:r>
            <a:r>
              <a:rPr lang="ko-KR" altLang="en-US" sz="2000" dirty="0">
                <a:solidFill>
                  <a:schemeClr val="tx1"/>
                </a:solidFill>
              </a:rPr>
              <a:t> 언제</a:t>
            </a:r>
            <a:r>
              <a:rPr lang="en-US" altLang="ko-KR" sz="2000" dirty="0">
                <a:solidFill>
                  <a:schemeClr val="tx1"/>
                </a:solidFill>
              </a:rPr>
              <a:t>,</a:t>
            </a:r>
            <a:r>
              <a:rPr lang="ko-KR" altLang="en-US" sz="2000" dirty="0">
                <a:solidFill>
                  <a:schemeClr val="tx1"/>
                </a:solidFill>
              </a:rPr>
              <a:t> </a:t>
            </a:r>
            <a:r>
              <a:rPr lang="ko-KR" altLang="en-US" sz="2000" dirty="0" smtClean="0">
                <a:solidFill>
                  <a:schemeClr val="tx1"/>
                </a:solidFill>
              </a:rPr>
              <a:t>누구와 </a:t>
            </a:r>
            <a:r>
              <a:rPr lang="ko-KR" altLang="en-US" sz="2000" dirty="0">
                <a:solidFill>
                  <a:schemeClr val="tx1"/>
                </a:solidFill>
              </a:rPr>
              <a:t>무슨 약속을 했다가 약속을 어겼는지</a:t>
            </a:r>
            <a:r>
              <a:rPr lang="en-US" altLang="ko-KR" sz="2000" dirty="0">
                <a:solidFill>
                  <a:schemeClr val="tx1"/>
                </a:solidFill>
              </a:rPr>
              <a:t>,</a:t>
            </a:r>
            <a:r>
              <a:rPr lang="ko-KR" altLang="en-US" sz="2000" dirty="0">
                <a:solidFill>
                  <a:schemeClr val="tx1"/>
                </a:solidFill>
              </a:rPr>
              <a:t> 그 일로 무엇을 느꼈는지 여러분의 </a:t>
            </a:r>
            <a:r>
              <a:rPr lang="ko-KR" altLang="en-US" sz="2000" dirty="0" smtClean="0">
                <a:solidFill>
                  <a:schemeClr val="tx1"/>
                </a:solidFill>
              </a:rPr>
              <a:t>생각을 </a:t>
            </a:r>
            <a:r>
              <a:rPr lang="ko-KR" altLang="en-US" sz="2000" dirty="0">
                <a:solidFill>
                  <a:schemeClr val="tx1"/>
                </a:solidFill>
              </a:rPr>
              <a:t>글을 써 보세요</a:t>
            </a:r>
            <a:r>
              <a:rPr lang="en-US" altLang="ko-KR" sz="2000" dirty="0">
                <a:solidFill>
                  <a:schemeClr val="tx1"/>
                </a:solidFill>
              </a:rPr>
              <a:t>.</a:t>
            </a:r>
            <a:r>
              <a:rPr lang="ko-KR" altLang="en-US" sz="2000" dirty="0">
                <a:solidFill>
                  <a:schemeClr val="tx1"/>
                </a:solidFill>
              </a:rPr>
              <a:t> 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7" name="Picture 6" descr="A picture containing clock&#10;&#10;Description automatically generated">
            <a:extLst>
              <a:ext uri="{FF2B5EF4-FFF2-40B4-BE49-F238E27FC236}">
                <a16:creationId xmlns="" xmlns:a16="http://schemas.microsoft.com/office/drawing/2014/main" id="{61D40636-AA98-014D-869D-8FECE55319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897" y="4193017"/>
            <a:ext cx="1974017" cy="20520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1066673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05D5235-D29B-4F43-9773-26ED0424D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332656"/>
            <a:ext cx="8147248" cy="864096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2400" dirty="0"/>
              <a:t>      </a:t>
            </a:r>
            <a:r>
              <a:rPr lang="en-US" altLang="ko-KR" sz="2400" dirty="0"/>
              <a:t>“</a:t>
            </a:r>
            <a:r>
              <a:rPr lang="ko-KR" altLang="en-US" sz="2400" dirty="0"/>
              <a:t>약속을 </a:t>
            </a:r>
            <a:r>
              <a:rPr lang="ko-KR" altLang="en-US" sz="2400" dirty="0" smtClean="0"/>
              <a:t>꼭꼭 </a:t>
            </a:r>
            <a:r>
              <a:rPr lang="ko-KR" altLang="en-US" sz="2400" dirty="0"/>
              <a:t>지켜요</a:t>
            </a:r>
            <a:r>
              <a:rPr lang="en-US" altLang="ko-KR" sz="2400" dirty="0"/>
              <a:t>”</a:t>
            </a:r>
            <a:r>
              <a:rPr lang="ko-KR" altLang="en-US" sz="2400" dirty="0"/>
              <a:t>     </a:t>
            </a:r>
            <a:r>
              <a:rPr lang="ko-KR" altLang="en-US" sz="2000" dirty="0"/>
              <a:t>오디오 동화 </a:t>
            </a: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32E7474-047A-F54F-92D2-550F252976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10" y="1584608"/>
            <a:ext cx="8046790" cy="620256"/>
          </a:xfr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0" indent="0" algn="ctr">
              <a:buNone/>
            </a:pPr>
            <a:r>
              <a:rPr lang="ko-KR" altLang="en-US" sz="2400" dirty="0">
                <a:hlinkClick r:id="rId2"/>
              </a:rPr>
              <a:t>  </a:t>
            </a:r>
            <a:r>
              <a:rPr lang="en-US" sz="2400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https://www.youtube.com/watch?v=dQyTrfFZBk8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2" name="Rounded Rectangular Callout 11">
            <a:extLst>
              <a:ext uri="{FF2B5EF4-FFF2-40B4-BE49-F238E27FC236}">
                <a16:creationId xmlns="" xmlns:a16="http://schemas.microsoft.com/office/drawing/2014/main" id="{C11B6BA8-7D8C-5142-81B9-3AFA7D9F5712}"/>
              </a:ext>
            </a:extLst>
          </p:cNvPr>
          <p:cNvSpPr/>
          <p:nvPr/>
        </p:nvSpPr>
        <p:spPr>
          <a:xfrm>
            <a:off x="6732240" y="3032956"/>
            <a:ext cx="2304256" cy="1296144"/>
          </a:xfrm>
          <a:prstGeom prst="wedgeRoundRectCallout">
            <a:avLst>
              <a:gd name="adj1" fmla="val -21802"/>
              <a:gd name="adj2" fmla="val -128890"/>
              <a:gd name="adj3" fmla="val 1666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ko-KR" altLang="en-US" sz="2000" dirty="0">
                <a:ln/>
                <a:solidFill>
                  <a:schemeClr val="accent4"/>
                </a:solidFill>
              </a:rPr>
              <a:t>여기를 눌러 오디오 동화를 </a:t>
            </a:r>
            <a:r>
              <a:rPr lang="ko-KR" altLang="en-US" sz="2000" dirty="0" smtClean="0">
                <a:ln/>
                <a:solidFill>
                  <a:schemeClr val="accent4"/>
                </a:solidFill>
              </a:rPr>
              <a:t>들어 봅시다</a:t>
            </a:r>
            <a:r>
              <a:rPr lang="en-US" altLang="ko-KR" sz="2000" dirty="0">
                <a:ln/>
                <a:solidFill>
                  <a:schemeClr val="accent4"/>
                </a:solidFill>
              </a:rPr>
              <a:t>.</a:t>
            </a:r>
            <a:endParaRPr lang="en-US" sz="2400" dirty="0">
              <a:ln/>
              <a:solidFill>
                <a:schemeClr val="accent4"/>
              </a:solidFill>
            </a:endParaRPr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2B068451-C961-DF4C-9933-B9557AA10323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Picture 5" descr="A picture containing food, drawing&#10;&#10;Description automatically generated">
            <a:extLst>
              <a:ext uri="{FF2B5EF4-FFF2-40B4-BE49-F238E27FC236}">
                <a16:creationId xmlns="" xmlns:a16="http://schemas.microsoft.com/office/drawing/2014/main" id="{FFFE099D-E3E8-034F-A61C-043BDC0B5C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10" y="2564904"/>
            <a:ext cx="6120680" cy="35283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8827465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E2D25E6-1319-8D48-AC6C-8535C5B64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ko-KR" altLang="en-US" sz="3600" dirty="0"/>
              <a:t>동화를 듣고</a:t>
            </a:r>
            <a:endParaRPr 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00A7582-6005-8A49-89F1-5CEAC30F6A5F}"/>
              </a:ext>
            </a:extLst>
          </p:cNvPr>
          <p:cNvSpPr txBox="1"/>
          <p:nvPr/>
        </p:nvSpPr>
        <p:spPr>
          <a:xfrm>
            <a:off x="457200" y="1628800"/>
            <a:ext cx="8229600" cy="458587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쓰기 과제</a:t>
            </a:r>
            <a:r>
              <a:rPr lang="en-US" altLang="ko-KR" sz="2800" dirty="0"/>
              <a:t>:</a:t>
            </a:r>
            <a:r>
              <a:rPr lang="ko-KR" altLang="en-US" sz="2800" dirty="0"/>
              <a:t> </a:t>
            </a:r>
            <a:endParaRPr lang="en-US" altLang="ko-KR" sz="2800" dirty="0"/>
          </a:p>
          <a:p>
            <a:endParaRPr lang="en-US" altLang="ko-KR" sz="2400" dirty="0"/>
          </a:p>
          <a:p>
            <a:r>
              <a:rPr lang="en-US" altLang="ko-KR" sz="2400" dirty="0"/>
              <a:t>1.</a:t>
            </a:r>
            <a:r>
              <a:rPr lang="ko-KR" altLang="en-US" sz="2400" dirty="0"/>
              <a:t> 보미는 오늘 어떤 약속들을 했나요</a:t>
            </a:r>
            <a:r>
              <a:rPr lang="en-US" altLang="ko-KR" sz="2400" dirty="0"/>
              <a:t>?</a:t>
            </a:r>
          </a:p>
          <a:p>
            <a:endParaRPr lang="en-US" altLang="ko-KR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r>
              <a:rPr lang="en-US" altLang="ko-KR" sz="2400" dirty="0"/>
              <a:t>2.</a:t>
            </a:r>
            <a:r>
              <a:rPr lang="ko-KR" altLang="en-US" sz="2400" dirty="0"/>
              <a:t> 보미는 어떤 약속을 지키지 못하고 </a:t>
            </a:r>
            <a:r>
              <a:rPr lang="ko-KR" altLang="en-US" sz="2400" dirty="0" err="1"/>
              <a:t>어겼나요</a:t>
            </a:r>
            <a:r>
              <a:rPr lang="en-US" altLang="ko-KR" sz="2400" dirty="0"/>
              <a:t>?</a:t>
            </a:r>
            <a:endParaRPr lang="en-US" sz="2400" dirty="0"/>
          </a:p>
          <a:p>
            <a:endParaRPr lang="en-US" altLang="ko-KR" sz="24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4112FC89-057F-D44D-86CC-F05C20C94557}"/>
              </a:ext>
            </a:extLst>
          </p:cNvPr>
          <p:cNvSpPr txBox="1"/>
          <p:nvPr/>
        </p:nvSpPr>
        <p:spPr>
          <a:xfrm>
            <a:off x="10344" y="6345181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Picture 5" descr="A picture containing food, drawing&#10;&#10;Description automatically generated">
            <a:extLst>
              <a:ext uri="{FF2B5EF4-FFF2-40B4-BE49-F238E27FC236}">
                <a16:creationId xmlns="" xmlns:a16="http://schemas.microsoft.com/office/drawing/2014/main" id="{DC331627-8FDB-7042-B135-4F1E2BC284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006168"/>
            <a:ext cx="2171996" cy="14228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424275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CE5FF38-4247-3C46-829F-9E2DA4A56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813"/>
            <a:ext cx="8229600" cy="70609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3600" dirty="0"/>
              <a:t>      </a:t>
            </a:r>
            <a:r>
              <a:rPr lang="ko-KR" altLang="en-US" sz="3600" dirty="0"/>
              <a:t>문화를 배워요</a:t>
            </a:r>
            <a:r>
              <a:rPr lang="en-US" altLang="ko-KR" sz="3600" dirty="0"/>
              <a:t>     </a:t>
            </a:r>
            <a:r>
              <a:rPr lang="en-US" altLang="ko-KR" sz="3200" dirty="0"/>
              <a:t>P</a:t>
            </a:r>
            <a:r>
              <a:rPr lang="en-US" altLang="ko-KR" sz="3200" dirty="0" smtClean="0"/>
              <a:t>. 83</a:t>
            </a:r>
            <a:endParaRPr lang="en-US" sz="3200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28F557CF-4D2D-9842-B689-4EF494AC5C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08720"/>
            <a:ext cx="8229600" cy="5217443"/>
          </a:xfr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C92069AB-12FB-3B4C-B98F-F0C6DC3F739B}"/>
              </a:ext>
            </a:extLst>
          </p:cNvPr>
          <p:cNvSpPr txBox="1"/>
          <p:nvPr/>
        </p:nvSpPr>
        <p:spPr>
          <a:xfrm>
            <a:off x="10344" y="6345181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Oval Callout 7">
            <a:extLst>
              <a:ext uri="{FF2B5EF4-FFF2-40B4-BE49-F238E27FC236}">
                <a16:creationId xmlns="" xmlns:a16="http://schemas.microsoft.com/office/drawing/2014/main" id="{F3B53539-1AE9-B04B-A70F-B2B93EB68701}"/>
              </a:ext>
            </a:extLst>
          </p:cNvPr>
          <p:cNvSpPr/>
          <p:nvPr/>
        </p:nvSpPr>
        <p:spPr>
          <a:xfrm>
            <a:off x="6952953" y="1916832"/>
            <a:ext cx="2083543" cy="1338437"/>
          </a:xfrm>
          <a:prstGeom prst="wedgeEllipseCallout">
            <a:avLst>
              <a:gd name="adj1" fmla="val -96037"/>
              <a:gd name="adj2" fmla="val 53781"/>
            </a:avLst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캠핑을 가 본 경험이 있어요</a:t>
            </a:r>
            <a:r>
              <a:rPr lang="en-US" altLang="ko-KR" dirty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738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7DFF4B0A-6387-7A4E-B69A-B92F3FC7E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330325"/>
            <a:ext cx="8712968" cy="1143000"/>
          </a:xfrm>
          <a:solidFill>
            <a:schemeClr val="accent5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kumimoji="1" lang="ko-KR" altLang="en-US" dirty="0"/>
              <a:t>듣기와 말하기 연습</a:t>
            </a:r>
            <a:endParaRPr kumimoji="1" lang="x-none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BF8D8401-1BEB-C549-A509-F2BB072D6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08719"/>
          </a:xfrm>
        </p:spPr>
        <p:txBody>
          <a:bodyPr anchor="ctr"/>
          <a:lstStyle/>
          <a:p>
            <a:pPr>
              <a:defRPr/>
            </a:pPr>
            <a:r>
              <a:rPr kumimoji="1" lang="en-US" altLang="x-none" sz="2800" dirty="0" smtClean="0"/>
              <a:t>Lingt.com</a:t>
            </a:r>
            <a:r>
              <a:rPr kumimoji="1" lang="x-none" altLang="en-US" sz="2800" dirty="0" smtClean="0"/>
              <a:t>으로</a:t>
            </a:r>
            <a:r>
              <a:rPr kumimoji="1" lang="ko-KR" altLang="en-US" sz="2800" dirty="0" smtClean="0"/>
              <a:t> </a:t>
            </a:r>
            <a:r>
              <a:rPr kumimoji="1" lang="ko-KR" altLang="en-US" sz="2800" dirty="0"/>
              <a:t>들어가</a:t>
            </a:r>
            <a:r>
              <a:rPr kumimoji="1" lang="en-US" altLang="ko-KR" sz="2800" dirty="0"/>
              <a:t> </a:t>
            </a:r>
            <a:r>
              <a:rPr kumimoji="1" lang="ko-KR" altLang="en-US" sz="2800" dirty="0"/>
              <a:t>듣기와 </a:t>
            </a:r>
            <a:r>
              <a:rPr kumimoji="1" lang="ko-KR" altLang="en-US" sz="2800" dirty="0" smtClean="0"/>
              <a:t>말하기를 </a:t>
            </a:r>
            <a:r>
              <a:rPr kumimoji="1" lang="ko-KR" altLang="en-US" sz="2800" dirty="0"/>
              <a:t>연</a:t>
            </a:r>
            <a:r>
              <a:rPr kumimoji="1" lang="ko-KR" altLang="en-US" sz="2800" dirty="0" smtClean="0"/>
              <a:t>습하고 </a:t>
            </a:r>
            <a:r>
              <a:rPr kumimoji="1" lang="ko-KR" altLang="en-US" sz="2800" dirty="0"/>
              <a:t>자신의 목소리를 녹음해 보세요</a:t>
            </a:r>
            <a:r>
              <a:rPr kumimoji="1" lang="en-US" altLang="ko-KR" sz="2800" dirty="0" smtClean="0"/>
              <a:t>.</a:t>
            </a:r>
            <a:endParaRPr kumimoji="1" lang="x-none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FD1B5BE-8551-324A-9EE2-D30BA5C26869}"/>
              </a:ext>
            </a:extLst>
          </p:cNvPr>
          <p:cNvSpPr txBox="1"/>
          <p:nvPr/>
        </p:nvSpPr>
        <p:spPr>
          <a:xfrm>
            <a:off x="179512" y="2996953"/>
            <a:ext cx="8784976" cy="286232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* 교사를 위한 노트</a:t>
            </a:r>
            <a:r>
              <a:rPr lang="en-US" altLang="ko-KR" dirty="0"/>
              <a:t>:</a:t>
            </a:r>
          </a:p>
          <a:p>
            <a:r>
              <a:rPr lang="en-US" dirty="0" smtClean="0"/>
              <a:t>Lingt.com</a:t>
            </a:r>
            <a:r>
              <a:rPr lang="ko-KR" altLang="en-US" dirty="0" smtClean="0"/>
              <a:t>으로 </a:t>
            </a:r>
            <a:r>
              <a:rPr lang="ko-KR" altLang="en-US" dirty="0"/>
              <a:t>들어가 </a:t>
            </a:r>
            <a:r>
              <a:rPr lang="en-US" dirty="0"/>
              <a:t>sign </a:t>
            </a:r>
            <a:r>
              <a:rPr lang="en-US" dirty="0" smtClean="0"/>
              <a:t>up</a:t>
            </a:r>
            <a:r>
              <a:rPr lang="ko-KR" altLang="en-US" dirty="0" smtClean="0"/>
              <a:t>을 </a:t>
            </a:r>
            <a:r>
              <a:rPr lang="ko-KR" altLang="en-US" dirty="0"/>
              <a:t>하시고 무료로 사용하시면서 각 반을 만들 수 있습니다</a:t>
            </a:r>
            <a:r>
              <a:rPr lang="en-US" altLang="ko-KR" dirty="0"/>
              <a:t>. </a:t>
            </a:r>
            <a:r>
              <a:rPr lang="ko-KR" altLang="en-US" dirty="0"/>
              <a:t>맨 위의 </a:t>
            </a:r>
            <a:r>
              <a:rPr lang="en-US" dirty="0" err="1"/>
              <a:t>creat</a:t>
            </a:r>
            <a:r>
              <a:rPr lang="en-US" dirty="0"/>
              <a:t> </a:t>
            </a:r>
            <a:r>
              <a:rPr lang="ko-KR" altLang="en-US" dirty="0"/>
              <a:t>버튼을 눌러 문제를 만드시고 선생님의 목소리를 녹음하시면 됩니다</a:t>
            </a:r>
            <a:r>
              <a:rPr lang="en-US" altLang="ko-KR" dirty="0"/>
              <a:t>.</a:t>
            </a:r>
            <a:r>
              <a:rPr lang="ko-KR" altLang="en-US" dirty="0"/>
              <a:t> 왼쪽의 다양한 </a:t>
            </a:r>
            <a:r>
              <a:rPr lang="ko-KR" altLang="en-US" dirty="0" err="1"/>
              <a:t>기능바를</a:t>
            </a:r>
            <a:r>
              <a:rPr lang="ko-KR" altLang="en-US" dirty="0"/>
              <a:t> </a:t>
            </a:r>
            <a:r>
              <a:rPr lang="ko-KR" altLang="en-US" dirty="0" err="1"/>
              <a:t>드랙해서</a:t>
            </a:r>
            <a:r>
              <a:rPr lang="ko-KR" altLang="en-US" dirty="0"/>
              <a:t> 오른쪽 새로 만들 화면으로 가지고 오시면 됩니다</a:t>
            </a:r>
            <a:r>
              <a:rPr lang="en-US" altLang="ko-KR" dirty="0"/>
              <a:t>. </a:t>
            </a:r>
            <a:r>
              <a:rPr lang="ko-KR" altLang="en-US" dirty="0"/>
              <a:t>마이크 사인을 누르시면 선생님 목소리가 녹음되고 그 다음에 학생들이 녹음하도록 </a:t>
            </a:r>
            <a:r>
              <a:rPr lang="en-US" dirty="0"/>
              <a:t>Speak </a:t>
            </a:r>
            <a:r>
              <a:rPr lang="ko-KR" altLang="en-US" dirty="0"/>
              <a:t>버튼을 끌어서 밑에 두면 자연스럽게 듣기 말하기 문제가 완성됩니다</a:t>
            </a:r>
            <a:r>
              <a:rPr lang="en-US" altLang="ko-KR" dirty="0"/>
              <a:t>. </a:t>
            </a:r>
            <a:r>
              <a:rPr lang="ko-KR" altLang="en-US" dirty="0"/>
              <a:t>영상도 그림도 삽입이 가능합니다</a:t>
            </a:r>
            <a:r>
              <a:rPr lang="en-US" altLang="ko-KR" dirty="0"/>
              <a:t>. </a:t>
            </a:r>
            <a:r>
              <a:rPr lang="ko-KR" altLang="en-US" dirty="0"/>
              <a:t>그리고 학생들은 따로 </a:t>
            </a:r>
            <a:r>
              <a:rPr lang="en-US" dirty="0"/>
              <a:t>sign </a:t>
            </a:r>
            <a:r>
              <a:rPr lang="en-US" dirty="0" smtClean="0"/>
              <a:t>up</a:t>
            </a:r>
            <a:r>
              <a:rPr lang="ko-KR" altLang="en-US" dirty="0" smtClean="0"/>
              <a:t>을 </a:t>
            </a:r>
            <a:r>
              <a:rPr lang="ko-KR" altLang="en-US" dirty="0"/>
              <a:t>하지 않고도 자연스럽게 들어올 수 있습니다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문제 만드는데 </a:t>
            </a:r>
            <a:r>
              <a:rPr lang="en-US" altLang="ko-KR" dirty="0"/>
              <a:t>10</a:t>
            </a:r>
            <a:r>
              <a:rPr lang="ko-KR" altLang="en-US" dirty="0"/>
              <a:t>분 정도의 짧은 시간 소요</a:t>
            </a:r>
            <a:r>
              <a:rPr lang="en-US" altLang="ko-KR" dirty="0"/>
              <a:t>)</a:t>
            </a:r>
            <a:r>
              <a:rPr lang="ko-KR" altLang="en-US" dirty="0"/>
              <a:t/>
            </a:r>
            <a:br>
              <a:rPr lang="ko-KR" altLang="en-US" dirty="0"/>
            </a:br>
            <a:r>
              <a:rPr lang="ko-KR" altLang="en-US" dirty="0"/>
              <a:t/>
            </a:r>
            <a:br>
              <a:rPr lang="ko-KR" altLang="en-US" dirty="0"/>
            </a:br>
            <a:r>
              <a:rPr lang="en-US" altLang="ko-KR" dirty="0" err="1"/>
              <a:t>lingt.com</a:t>
            </a:r>
            <a:endParaRPr lang="en-US" dirty="0"/>
          </a:p>
        </p:txBody>
      </p:sp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04317DB4-9CD7-2F4E-B869-D5E7C3C0C774}"/>
              </a:ext>
            </a:extLst>
          </p:cNvPr>
          <p:cNvSpPr txBox="1"/>
          <p:nvPr/>
        </p:nvSpPr>
        <p:spPr>
          <a:xfrm>
            <a:off x="10344" y="6345181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9269764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build="p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kumimoji="1" lang="en-US" altLang="ko-KR" dirty="0" smtClean="0"/>
              <a:t>Quizlet </a:t>
            </a:r>
            <a:r>
              <a:rPr kumimoji="1" lang="ko-KR" altLang="en-US" dirty="0" err="1"/>
              <a:t>단어연습</a:t>
            </a:r>
            <a:r>
              <a:rPr kumimoji="1" lang="ko-KR" altLang="en-US" dirty="0"/>
              <a:t> </a:t>
            </a:r>
            <a:endParaRPr kumimoji="1" lang="x-none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879" y="2276872"/>
            <a:ext cx="8094921" cy="2190969"/>
          </a:xfrm>
        </p:spPr>
        <p:txBody>
          <a:bodyPr anchor="ctr"/>
          <a:lstStyle/>
          <a:p>
            <a:pPr marL="0" indent="0" algn="ctr"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 smtClean="0"/>
              <a:t>바로가기</a:t>
            </a:r>
            <a:endParaRPr kumimoji="1" lang="en-US" altLang="ko-KR" dirty="0"/>
          </a:p>
          <a:p>
            <a:pPr marL="0" indent="0" algn="ctr">
              <a:buNone/>
              <a:defRPr/>
            </a:pPr>
            <a:r>
              <a:rPr kumimoji="1" lang="en-US" altLang="ko-KR" dirty="0"/>
              <a:t>9</a:t>
            </a:r>
            <a:r>
              <a:rPr kumimoji="1" lang="ko-KR" altLang="en-US" dirty="0"/>
              <a:t>과 </a:t>
            </a:r>
            <a:r>
              <a:rPr kumimoji="1" lang="en-US" altLang="ko-KR" dirty="0"/>
              <a:t>“</a:t>
            </a:r>
            <a:r>
              <a:rPr kumimoji="1" lang="ko-KR" altLang="en-US" dirty="0"/>
              <a:t>약속을 잘 지켰으면 좋겠어</a:t>
            </a:r>
            <a:r>
              <a:rPr kumimoji="1" lang="en-US" altLang="ko-KR" dirty="0" smtClean="0"/>
              <a:t>”</a:t>
            </a:r>
          </a:p>
          <a:p>
            <a:pPr marL="0" indent="0" algn="ctr">
              <a:buNone/>
              <a:defRPr/>
            </a:pPr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gg.gg/i69x8</a:t>
            </a:r>
            <a:endParaRPr kumimoji="1" lang="x-none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81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10971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0EE2458-8A96-0D4F-A607-40A775DB2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635" y="260648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4000" dirty="0"/>
              <a:t>    </a:t>
            </a:r>
            <a:r>
              <a:rPr lang="ko-KR" altLang="en-US" sz="4000" dirty="0"/>
              <a:t>연습문제</a:t>
            </a:r>
            <a:r>
              <a:rPr lang="ko-KR" altLang="en-US" dirty="0"/>
              <a:t> </a:t>
            </a:r>
            <a:r>
              <a:rPr lang="en-US" altLang="ko-KR" dirty="0"/>
              <a:t>  </a:t>
            </a:r>
            <a:r>
              <a:rPr lang="en-US" altLang="ko-KR" sz="3200" dirty="0"/>
              <a:t>P</a:t>
            </a:r>
            <a:r>
              <a:rPr lang="en-US" altLang="ko-KR" sz="3200" dirty="0" smtClean="0"/>
              <a:t>. 36-37   </a:t>
            </a:r>
            <a:r>
              <a:rPr lang="en-US" altLang="ko-KR" sz="3200" dirty="0"/>
              <a:t>(</a:t>
            </a:r>
            <a:r>
              <a:rPr lang="ko-KR" altLang="en-US" sz="3200" dirty="0"/>
              <a:t>숙제</a:t>
            </a:r>
            <a:r>
              <a:rPr lang="en-US" altLang="ko-KR" sz="3200" dirty="0"/>
              <a:t>)</a:t>
            </a:r>
            <a:endParaRPr lang="en-US" sz="32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4526525B-5DB5-E348-85FD-08ECB6EACE6B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close up of text on a white background&#10;&#10;Description automatically generated">
            <a:extLst>
              <a:ext uri="{FF2B5EF4-FFF2-40B4-BE49-F238E27FC236}">
                <a16:creationId xmlns="" xmlns:a16="http://schemas.microsoft.com/office/drawing/2014/main" id="{F7AF5CAA-8768-934F-9B58-76A987CAF9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52736"/>
            <a:ext cx="8229600" cy="5112568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3241118" y="4120018"/>
            <a:ext cx="28803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841326" y="4915370"/>
            <a:ext cx="28803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260169" y="5710722"/>
            <a:ext cx="28803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372306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82;p29">
            <a:extLst>
              <a:ext uri="{FF2B5EF4-FFF2-40B4-BE49-F238E27FC236}">
                <a16:creationId xmlns="" xmlns:a16="http://schemas.microsoft.com/office/drawing/2014/main" id="{B89AD7F6-6CCF-FE45-A5F0-A185CFFDE098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Content Placeholder 3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69EAE454-7FD1-E745-9D44-158C03EDD3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32" y="263781"/>
            <a:ext cx="8424935" cy="6065105"/>
          </a:xfrm>
        </p:spPr>
      </p:pic>
      <p:sp>
        <p:nvSpPr>
          <p:cNvPr id="10" name="Oval 9"/>
          <p:cNvSpPr/>
          <p:nvPr/>
        </p:nvSpPr>
        <p:spPr>
          <a:xfrm>
            <a:off x="4907988" y="910077"/>
            <a:ext cx="28803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088450" y="2576963"/>
            <a:ext cx="28803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1078918" y="4243853"/>
            <a:ext cx="28803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998207" y="5744047"/>
            <a:ext cx="28803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518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82;p29">
            <a:extLst>
              <a:ext uri="{FF2B5EF4-FFF2-40B4-BE49-F238E27FC236}">
                <a16:creationId xmlns="" xmlns:a16="http://schemas.microsoft.com/office/drawing/2014/main" id="{7F76327A-1B6B-4E48-86DA-DB79F347F7E2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Content Placeholder 3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716ACA12-4566-4040-AAF2-444C11AABF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260648"/>
            <a:ext cx="8280920" cy="5976664"/>
          </a:xfrm>
        </p:spPr>
      </p:pic>
      <p:sp>
        <p:nvSpPr>
          <p:cNvPr id="7" name="Oval 6"/>
          <p:cNvSpPr/>
          <p:nvPr/>
        </p:nvSpPr>
        <p:spPr>
          <a:xfrm>
            <a:off x="4717481" y="1853043"/>
            <a:ext cx="28803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1602792" y="3919979"/>
            <a:ext cx="28803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1612311" y="5320142"/>
            <a:ext cx="28803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71334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FD7579F-23D4-D344-B3C0-373600902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/>
              <a:t>이야기해 보세요</a:t>
            </a:r>
            <a:r>
              <a:rPr lang="en-US" altLang="ko-KR" sz="2800" dirty="0"/>
              <a:t>!</a:t>
            </a:r>
            <a:r>
              <a:rPr lang="ko-KR" altLang="en-US" sz="2800" dirty="0"/>
              <a:t> </a:t>
            </a:r>
            <a:endParaRPr lang="en-US" sz="2800" dirty="0"/>
          </a:p>
        </p:txBody>
      </p:sp>
      <p:sp>
        <p:nvSpPr>
          <p:cNvPr id="4" name="Oval Callout 3">
            <a:extLst>
              <a:ext uri="{FF2B5EF4-FFF2-40B4-BE49-F238E27FC236}">
                <a16:creationId xmlns="" xmlns:a16="http://schemas.microsoft.com/office/drawing/2014/main" id="{27A75422-0850-BE48-BD22-773E267BFC38}"/>
              </a:ext>
            </a:extLst>
          </p:cNvPr>
          <p:cNvSpPr/>
          <p:nvPr/>
        </p:nvSpPr>
        <p:spPr>
          <a:xfrm>
            <a:off x="683568" y="634356"/>
            <a:ext cx="2550762" cy="2232247"/>
          </a:xfrm>
          <a:prstGeom prst="wedgeEllipseCallout">
            <a:avLst>
              <a:gd name="adj1" fmla="val 50043"/>
              <a:gd name="adj2" fmla="val 91079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000" dirty="0"/>
              <a:t> </a:t>
            </a:r>
            <a:r>
              <a:rPr lang="ko-KR" altLang="en-US" sz="2000" dirty="0"/>
              <a:t>여러분은 누구와 약속을 하고 </a:t>
            </a:r>
            <a:r>
              <a:rPr lang="ko-KR" altLang="en-US" sz="2000" dirty="0" smtClean="0"/>
              <a:t>지켜 본 </a:t>
            </a:r>
            <a:r>
              <a:rPr lang="ko-KR" altLang="en-US" sz="2000" dirty="0"/>
              <a:t>적이 있나요</a:t>
            </a:r>
            <a:r>
              <a:rPr lang="en-US" altLang="ko-KR" sz="2000" dirty="0"/>
              <a:t>?</a:t>
            </a:r>
          </a:p>
        </p:txBody>
      </p:sp>
      <p:sp>
        <p:nvSpPr>
          <p:cNvPr id="5" name="Oval Callout 4">
            <a:extLst>
              <a:ext uri="{FF2B5EF4-FFF2-40B4-BE49-F238E27FC236}">
                <a16:creationId xmlns="" xmlns:a16="http://schemas.microsoft.com/office/drawing/2014/main" id="{F99CA9A4-80B7-924D-87DD-AD2ED27B6405}"/>
              </a:ext>
            </a:extLst>
          </p:cNvPr>
          <p:cNvSpPr/>
          <p:nvPr/>
        </p:nvSpPr>
        <p:spPr>
          <a:xfrm>
            <a:off x="5477622" y="1052736"/>
            <a:ext cx="3384376" cy="1944221"/>
          </a:xfrm>
          <a:prstGeom prst="wedgeEllipseCallout">
            <a:avLst>
              <a:gd name="adj1" fmla="val -28695"/>
              <a:gd name="adj2" fmla="val 89328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dirty="0"/>
              <a:t>혹시 약속을 하고 잊어버린 적은 없었나요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82236D37-6397-F049-98D6-9E4A1094C369}"/>
              </a:ext>
            </a:extLst>
          </p:cNvPr>
          <p:cNvSpPr txBox="1"/>
          <p:nvPr/>
        </p:nvSpPr>
        <p:spPr>
          <a:xfrm>
            <a:off x="6228184" y="6340897"/>
            <a:ext cx="28083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hlinkClick r:id="rId2"/>
              </a:rPr>
              <a:t>https://kr.pixtastock.com/illustration/47584893</a:t>
            </a:r>
            <a:endParaRPr lang="en-US" sz="1000" dirty="0"/>
          </a:p>
        </p:txBody>
      </p:sp>
      <p:pic>
        <p:nvPicPr>
          <p:cNvPr id="15" name="Content Placeholder 14">
            <a:extLst>
              <a:ext uri="{FF2B5EF4-FFF2-40B4-BE49-F238E27FC236}">
                <a16:creationId xmlns="" xmlns:a16="http://schemas.microsoft.com/office/drawing/2014/main" id="{276271F0-B82C-B54B-94AA-97A7C706D4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190" y="4013704"/>
            <a:ext cx="5195620" cy="22322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Google Shape;182;p29">
            <a:extLst>
              <a:ext uri="{FF2B5EF4-FFF2-40B4-BE49-F238E27FC236}">
                <a16:creationId xmlns="" xmlns:a16="http://schemas.microsoft.com/office/drawing/2014/main" id="{EDC7DE30-4B76-654F-AB8A-F3326375B678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8024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6451A9D5-F5DD-EF4B-802B-A44CFE2F86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7727"/>
            <a:ext cx="8712968" cy="5760640"/>
          </a:xfr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9D58E8CA-9986-7A45-9D2B-C8CB9440BE18}"/>
              </a:ext>
            </a:extLst>
          </p:cNvPr>
          <p:cNvSpPr txBox="1"/>
          <p:nvPr/>
        </p:nvSpPr>
        <p:spPr>
          <a:xfrm>
            <a:off x="10344" y="6345181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Oval 7"/>
          <p:cNvSpPr/>
          <p:nvPr/>
        </p:nvSpPr>
        <p:spPr>
          <a:xfrm>
            <a:off x="1264657" y="4286708"/>
            <a:ext cx="28803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269412" y="5253504"/>
            <a:ext cx="28803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509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62E06BE0-6F75-4949-8A2D-9B5908408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455" y="103007"/>
            <a:ext cx="8229600" cy="1143000"/>
          </a:xfrm>
          <a:solidFill>
            <a:srgbClr val="00B0F0"/>
          </a:solidFill>
          <a:ln>
            <a:noFill/>
          </a:ln>
        </p:spPr>
        <p:txBody>
          <a:bodyPr/>
          <a:lstStyle/>
          <a:p>
            <a:pPr>
              <a:defRPr/>
            </a:pPr>
            <a:r>
              <a:rPr kumimoji="1" lang="x-none" altLang="en-US" dirty="0"/>
              <a:t>오늘의</a:t>
            </a:r>
            <a:r>
              <a:rPr kumimoji="1" lang="ko-KR" altLang="en-US" dirty="0"/>
              <a:t> </a:t>
            </a:r>
            <a:r>
              <a:rPr kumimoji="1" lang="x-none" altLang="en-US" dirty="0"/>
              <a:t>숙제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72C897D7-421F-C645-AD1B-3B11287D5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246007"/>
            <a:ext cx="8229600" cy="5099174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200" dirty="0"/>
              <a:t>1.</a:t>
            </a:r>
            <a:r>
              <a:rPr lang="ko-KR" altLang="en-US" sz="2200" dirty="0"/>
              <a:t> </a:t>
            </a:r>
            <a:r>
              <a:rPr lang="x-none" altLang="en-US" sz="2200" dirty="0"/>
              <a:t>오늘의</a:t>
            </a:r>
            <a:r>
              <a:rPr lang="ko-KR" altLang="en-US" sz="2200" dirty="0"/>
              <a:t> </a:t>
            </a:r>
            <a:r>
              <a:rPr lang="en-US" altLang="ko-KR" sz="2200" dirty="0"/>
              <a:t>9</a:t>
            </a:r>
            <a:r>
              <a:rPr lang="ko-KR" altLang="en-US" sz="2200" dirty="0"/>
              <a:t>과 문법 </a:t>
            </a:r>
            <a:r>
              <a:rPr lang="en-US" altLang="x-none" sz="2200" dirty="0"/>
              <a:t>PPT </a:t>
            </a:r>
            <a:r>
              <a:rPr lang="x-none" altLang="x-none" sz="2200" dirty="0"/>
              <a:t>복습</a:t>
            </a:r>
            <a:r>
              <a:rPr lang="x-none" altLang="en-US" sz="2200" dirty="0"/>
              <a:t>하기</a:t>
            </a:r>
            <a:endParaRPr lang="x-none" altLang="x-none" sz="2200" dirty="0"/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ko-KR" altLang="en-US" sz="2200" dirty="0"/>
              <a:t>    </a:t>
            </a:r>
            <a:r>
              <a:rPr lang="en-US" altLang="ko-KR" sz="2200" dirty="0"/>
              <a:t>‘</a:t>
            </a:r>
            <a:r>
              <a:rPr lang="ko-KR" altLang="en-US" sz="2200" dirty="0"/>
              <a:t>약속을 </a:t>
            </a:r>
            <a:r>
              <a:rPr lang="ko-KR" altLang="en-US" sz="2200" dirty="0" smtClean="0"/>
              <a:t>꼭꼭 </a:t>
            </a:r>
            <a:r>
              <a:rPr lang="ko-KR" altLang="en-US" sz="2200" dirty="0"/>
              <a:t>지켜요</a:t>
            </a:r>
            <a:r>
              <a:rPr lang="en-US" altLang="ko-KR" sz="2200" dirty="0"/>
              <a:t>’</a:t>
            </a:r>
            <a:r>
              <a:rPr lang="ko-KR" altLang="en-US" sz="2200" dirty="0"/>
              <a:t>의 영상 </a:t>
            </a:r>
            <a:r>
              <a:rPr lang="x-none" altLang="x-none" sz="2200" dirty="0"/>
              <a:t>질문에 답하기</a:t>
            </a:r>
            <a:endParaRPr lang="en-US" altLang="x-none" sz="2200" dirty="0"/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ko-KR" altLang="en-US" sz="2200" dirty="0"/>
              <a:t>    약속에 관한 </a:t>
            </a:r>
            <a:r>
              <a:rPr lang="en-US" altLang="ko-KR" sz="2200" dirty="0"/>
              <a:t>‘</a:t>
            </a:r>
            <a:r>
              <a:rPr lang="ko-KR" altLang="en-US" sz="2200" dirty="0"/>
              <a:t>글쓰기</a:t>
            </a:r>
            <a:r>
              <a:rPr lang="en-US" altLang="ko-KR" sz="2200" dirty="0"/>
              <a:t>’</a:t>
            </a:r>
            <a:r>
              <a:rPr lang="ko-KR" altLang="en-US" sz="2200" dirty="0"/>
              <a:t> 숙제 </a:t>
            </a:r>
            <a:r>
              <a:rPr lang="en-US" altLang="ko-KR" sz="2200" dirty="0"/>
              <a:t>(</a:t>
            </a:r>
            <a:r>
              <a:rPr lang="ko-KR" altLang="en-US" sz="2200" dirty="0"/>
              <a:t>공책에 쓰기</a:t>
            </a:r>
            <a:r>
              <a:rPr lang="en-US" altLang="ko-KR" sz="2200" dirty="0"/>
              <a:t>)</a:t>
            </a:r>
            <a:r>
              <a:rPr lang="x-none" altLang="x-none" sz="2200" dirty="0"/>
              <a:t> </a:t>
            </a:r>
            <a:r>
              <a:rPr lang="en-US" altLang="x-none" sz="2200" dirty="0"/>
              <a:t> </a:t>
            </a:r>
            <a:endParaRPr lang="x-none" altLang="x-none" sz="2200" dirty="0"/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200" dirty="0"/>
              <a:t>2.</a:t>
            </a:r>
            <a:r>
              <a:rPr lang="ko-KR" altLang="en-US" sz="2200" dirty="0"/>
              <a:t> </a:t>
            </a:r>
            <a:r>
              <a:rPr lang="en-US" altLang="ko-KR" sz="2200" dirty="0" smtClean="0"/>
              <a:t>Quizlet</a:t>
            </a:r>
            <a:r>
              <a:rPr lang="ko-KR" altLang="en-US" sz="2200" dirty="0" smtClean="0"/>
              <a:t>으로 </a:t>
            </a:r>
            <a:r>
              <a:rPr lang="ko-KR" altLang="en-US" sz="2200" dirty="0"/>
              <a:t>단어 공부하기</a:t>
            </a:r>
            <a:endParaRPr lang="en-US" altLang="ko-KR" sz="2200" dirty="0"/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ko-KR" altLang="en-US" sz="2200" dirty="0"/>
              <a:t>   </a:t>
            </a:r>
            <a:r>
              <a:rPr lang="en-US" sz="2200" dirty="0">
                <a:hlinkClick r:id="rId2"/>
              </a:rPr>
              <a:t>http://gg.gg/i69x8</a:t>
            </a:r>
            <a:endParaRPr lang="en-US" altLang="ko-KR" sz="2200" dirty="0"/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200" dirty="0"/>
              <a:t>3.</a:t>
            </a:r>
            <a:r>
              <a:rPr lang="ko-KR" altLang="en-US" sz="2200" dirty="0"/>
              <a:t> </a:t>
            </a:r>
            <a:r>
              <a:rPr lang="en-US" altLang="ko-KR" sz="2200" dirty="0"/>
              <a:t>Workbook P</a:t>
            </a:r>
            <a:r>
              <a:rPr lang="en-US" altLang="ko-KR" sz="2200" dirty="0" smtClean="0"/>
              <a:t>. 36-37</a:t>
            </a:r>
            <a:r>
              <a:rPr lang="ko-KR" altLang="en-US" sz="2200" dirty="0" smtClean="0"/>
              <a:t> </a:t>
            </a:r>
            <a:r>
              <a:rPr lang="ko-KR" altLang="en-US" sz="2200" dirty="0"/>
              <a:t>문제 풀기 </a:t>
            </a:r>
            <a:r>
              <a:rPr lang="en-US" altLang="ko-KR" sz="2200" dirty="0"/>
              <a:t>(9</a:t>
            </a:r>
            <a:r>
              <a:rPr lang="ko-KR" altLang="en-US" sz="2200" dirty="0"/>
              <a:t>과</a:t>
            </a:r>
            <a:r>
              <a:rPr lang="en-US" altLang="ko-KR" sz="2200" dirty="0"/>
              <a:t>)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200" dirty="0"/>
              <a:t>4.</a:t>
            </a:r>
            <a:r>
              <a:rPr lang="ko-KR" altLang="en-US" sz="2200" dirty="0"/>
              <a:t> </a:t>
            </a:r>
            <a:r>
              <a:rPr lang="en-US" altLang="ko-KR" sz="2200" dirty="0" smtClean="0"/>
              <a:t>Lingt</a:t>
            </a:r>
            <a:r>
              <a:rPr lang="en-US" altLang="ko-KR" sz="2200" dirty="0" smtClean="0"/>
              <a:t>.com</a:t>
            </a:r>
            <a:r>
              <a:rPr lang="ko-KR" altLang="en-US" sz="2200" dirty="0" smtClean="0"/>
              <a:t>으</a:t>
            </a:r>
            <a:r>
              <a:rPr lang="ko-KR" altLang="en-US" sz="2200" dirty="0" smtClean="0"/>
              <a:t>로 </a:t>
            </a:r>
            <a:r>
              <a:rPr lang="ko-KR" altLang="en-US" sz="2200" dirty="0"/>
              <a:t>들어가 듣기와 말하기 문제 풀고 녹음하기</a:t>
            </a:r>
            <a:endParaRPr lang="x-none" altLang="x-none" sz="2200" dirty="0"/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200" dirty="0"/>
              <a:t>5</a:t>
            </a:r>
            <a:r>
              <a:rPr lang="en-US" altLang="x-none" sz="2200" dirty="0"/>
              <a:t>. </a:t>
            </a:r>
            <a:r>
              <a:rPr lang="x-none" altLang="x-none" sz="2200" dirty="0"/>
              <a:t>일기</a:t>
            </a:r>
            <a:r>
              <a:rPr lang="en-US" altLang="x-none" sz="2200" dirty="0"/>
              <a:t> 1</a:t>
            </a:r>
            <a:r>
              <a:rPr lang="x-none" altLang="x-none" sz="2200" dirty="0"/>
              <a:t>주일</a:t>
            </a:r>
            <a:r>
              <a:rPr lang="en-US" altLang="x-none" sz="2200" dirty="0"/>
              <a:t> 1</a:t>
            </a:r>
            <a:r>
              <a:rPr lang="x-none" altLang="x-none" sz="2200" dirty="0" smtClean="0"/>
              <a:t>회</a:t>
            </a:r>
            <a:r>
              <a:rPr lang="en-US" altLang="x-none" sz="2200" dirty="0" smtClean="0"/>
              <a:t> </a:t>
            </a:r>
            <a:r>
              <a:rPr lang="x-none" altLang="x-none" sz="2200" dirty="0" smtClean="0"/>
              <a:t>이상 </a:t>
            </a:r>
            <a:r>
              <a:rPr lang="x-none" altLang="en-US" sz="2200" dirty="0"/>
              <a:t>쓰기</a:t>
            </a:r>
            <a:endParaRPr lang="x-none" altLang="x-none" sz="2200" dirty="0"/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200" dirty="0"/>
              <a:t>6.</a:t>
            </a:r>
            <a:r>
              <a:rPr lang="ko-KR" altLang="en-US" sz="2200" dirty="0"/>
              <a:t> 한국 동화책 </a:t>
            </a:r>
            <a:r>
              <a:rPr lang="en-US" altLang="ko-KR" sz="2200" dirty="0"/>
              <a:t>1</a:t>
            </a:r>
            <a:r>
              <a:rPr lang="ko-KR" altLang="en-US" sz="2200" dirty="0"/>
              <a:t>권 </a:t>
            </a:r>
            <a:r>
              <a:rPr lang="x-none" altLang="x-none" sz="2200" dirty="0"/>
              <a:t>읽고 내용 요약</a:t>
            </a:r>
            <a:r>
              <a:rPr lang="x-none" altLang="en-US" sz="2200" dirty="0"/>
              <a:t> </a:t>
            </a:r>
            <a:r>
              <a:rPr lang="en-US" altLang="x-none" sz="2200" dirty="0"/>
              <a:t>(</a:t>
            </a:r>
            <a:r>
              <a:rPr lang="ko-KR" altLang="en-US" sz="2200" dirty="0"/>
              <a:t>선택 숙제</a:t>
            </a:r>
            <a:r>
              <a:rPr lang="en-US" altLang="ko-KR" sz="2200" dirty="0"/>
              <a:t>)</a:t>
            </a:r>
            <a:endParaRPr lang="x-none" altLang="x-none" sz="2200" dirty="0"/>
          </a:p>
          <a:p>
            <a:pPr>
              <a:defRPr/>
            </a:pPr>
            <a:endParaRPr kumimoji="1" lang="en-US" altLang="en-US" dirty="0"/>
          </a:p>
          <a:p>
            <a:pPr>
              <a:defRPr/>
            </a:pPr>
            <a:endParaRPr kumimoji="1" lang="x-none" altLang="en-US" dirty="0"/>
          </a:p>
        </p:txBody>
      </p:sp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6414BA81-DF63-E44E-8B62-0ECFB08A8A70}"/>
              </a:ext>
            </a:extLst>
          </p:cNvPr>
          <p:cNvSpPr txBox="1"/>
          <p:nvPr/>
        </p:nvSpPr>
        <p:spPr>
          <a:xfrm>
            <a:off x="10344" y="6345181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480029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제목 1">
            <a:extLst>
              <a:ext uri="{FF2B5EF4-FFF2-40B4-BE49-F238E27FC236}">
                <a16:creationId xmlns="" xmlns:a16="http://schemas.microsoft.com/office/drawing/2014/main" id="{86FB7294-E565-4341-8A59-C6E8946EB3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229600" cy="1872208"/>
          </a:xfrm>
          <a:solidFill>
            <a:srgbClr val="92D050"/>
          </a:solidFill>
        </p:spPr>
        <p:txBody>
          <a:bodyPr/>
          <a:lstStyle/>
          <a:p>
            <a:r>
              <a:rPr kumimoji="1" lang="en-US" altLang="en-US"/>
              <a:t>수고하셨습니다</a:t>
            </a:r>
            <a:r>
              <a:rPr kumimoji="1" lang="en-US" altLang="ko-KR"/>
              <a:t>!</a:t>
            </a:r>
            <a:endParaRPr kumimoji="1" lang="en-US" altLang="en-US"/>
          </a:p>
        </p:txBody>
      </p:sp>
      <p:pic>
        <p:nvPicPr>
          <p:cNvPr id="97282" name="내용 개체 틀 4">
            <a:extLst>
              <a:ext uri="{FF2B5EF4-FFF2-40B4-BE49-F238E27FC236}">
                <a16:creationId xmlns="" xmlns:a16="http://schemas.microsoft.com/office/drawing/2014/main" id="{1B4F6EAB-410E-7C4F-BB33-51BFCD8187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1056" y="2276873"/>
            <a:ext cx="5184775" cy="3528392"/>
          </a:xfrm>
          <a:solidFill>
            <a:srgbClr val="FFFF00"/>
          </a:solidFill>
        </p:spPr>
      </p:pic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C5690704-2402-9D44-B971-CD830358D5A6}"/>
              </a:ext>
            </a:extLst>
          </p:cNvPr>
          <p:cNvSpPr txBox="1"/>
          <p:nvPr/>
        </p:nvSpPr>
        <p:spPr>
          <a:xfrm>
            <a:off x="10344" y="6345181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797575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5E96AD6-71FA-FF40-9F12-C56E8233F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8640"/>
            <a:ext cx="7886700" cy="864096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7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1F8F2CD-AB0E-6E4B-9633-DB8183160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52736"/>
            <a:ext cx="7886700" cy="5112568"/>
          </a:xfrm>
          <a:solidFill>
            <a:schemeClr val="accent5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32500" lnSpcReduction="20000"/>
          </a:bodyPr>
          <a:lstStyle/>
          <a:p>
            <a:endParaRPr lang="en-US" altLang="ko-KR" sz="2550" dirty="0"/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4800" dirty="0">
                <a:solidFill>
                  <a:schemeClr val="tx1"/>
                </a:solidFill>
              </a:rPr>
              <a:t>1</a:t>
            </a:r>
            <a:r>
              <a:rPr lang="en-US" altLang="ko-KR" sz="5600" dirty="0">
                <a:solidFill>
                  <a:schemeClr val="tx1"/>
                </a:solidFill>
              </a:rPr>
              <a:t>. </a:t>
            </a:r>
            <a:r>
              <a:rPr lang="ko-KR" altLang="en-US" sz="5600" dirty="0">
                <a:solidFill>
                  <a:schemeClr val="tx1"/>
                </a:solidFill>
              </a:rPr>
              <a:t>참조 교재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 </a:t>
            </a:r>
            <a:r>
              <a:rPr lang="en-US" altLang="ko-KR" sz="5600" dirty="0">
                <a:solidFill>
                  <a:schemeClr val="tx1"/>
                </a:solidFill>
              </a:rPr>
              <a:t>1)</a:t>
            </a:r>
            <a:r>
              <a:rPr lang="ko-KR" altLang="en-US" sz="56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5600" dirty="0">
                <a:solidFill>
                  <a:schemeClr val="tx1"/>
                </a:solidFill>
              </a:rPr>
              <a:t>3-2 (</a:t>
            </a:r>
            <a:r>
              <a:rPr lang="ko-KR" altLang="en-US" sz="5600" dirty="0">
                <a:solidFill>
                  <a:schemeClr val="tx1"/>
                </a:solidFill>
              </a:rPr>
              <a:t>영어권</a:t>
            </a:r>
            <a:r>
              <a:rPr lang="en-US" altLang="ko-KR" sz="5600" dirty="0">
                <a:solidFill>
                  <a:schemeClr val="tx1"/>
                </a:solidFill>
              </a:rPr>
              <a:t>)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r>
              <a:rPr lang="en-US" altLang="ko-KR" sz="56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 </a:t>
            </a:r>
            <a:r>
              <a:rPr lang="en-US" altLang="ko-KR" sz="5600" dirty="0">
                <a:solidFill>
                  <a:schemeClr val="tx1"/>
                </a:solidFill>
              </a:rPr>
              <a:t>2)</a:t>
            </a:r>
            <a:r>
              <a:rPr lang="ko-KR" altLang="en-US" sz="56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5600" dirty="0">
                <a:solidFill>
                  <a:schemeClr val="tx1"/>
                </a:solidFill>
              </a:rPr>
              <a:t>3-2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r>
              <a:rPr lang="en-US" altLang="ko-KR" sz="5600" dirty="0">
                <a:solidFill>
                  <a:schemeClr val="tx1"/>
                </a:solidFill>
              </a:rPr>
              <a:t>(</a:t>
            </a:r>
            <a:r>
              <a:rPr lang="ko-KR" altLang="en-US" sz="5600" dirty="0">
                <a:solidFill>
                  <a:schemeClr val="tx1"/>
                </a:solidFill>
              </a:rPr>
              <a:t>범용</a:t>
            </a:r>
            <a:r>
              <a:rPr lang="en-US" altLang="ko-KR" sz="5600" dirty="0">
                <a:solidFill>
                  <a:schemeClr val="tx1"/>
                </a:solidFill>
              </a:rPr>
              <a:t>)</a:t>
            </a:r>
            <a:r>
              <a:rPr lang="ko-KR" altLang="en-US" sz="5600" dirty="0">
                <a:solidFill>
                  <a:schemeClr val="tx1"/>
                </a:solidFill>
              </a:rPr>
              <a:t>   </a:t>
            </a:r>
            <a:r>
              <a:rPr lang="en-US" altLang="ko-KR" sz="56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endParaRPr lang="en-US" altLang="ko-KR" sz="56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altLang="ko-KR" sz="56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5600" dirty="0" smtClean="0">
                <a:solidFill>
                  <a:schemeClr val="tx1"/>
                </a:solidFill>
              </a:rPr>
              <a:t>2</a:t>
            </a:r>
            <a:r>
              <a:rPr lang="en-US" altLang="ko-KR" sz="5600" dirty="0">
                <a:solidFill>
                  <a:schemeClr val="tx1"/>
                </a:solidFill>
              </a:rPr>
              <a:t>.</a:t>
            </a:r>
            <a:r>
              <a:rPr lang="ko-KR" altLang="en-US" sz="5600" dirty="0">
                <a:solidFill>
                  <a:schemeClr val="tx1"/>
                </a:solidFill>
              </a:rPr>
              <a:t> 참조 자료</a:t>
            </a:r>
            <a:endParaRPr lang="en-US" altLang="ko-KR" sz="5600" dirty="0">
              <a:solidFill>
                <a:schemeClr val="tx1"/>
              </a:solidFill>
              <a:hlinkClick r:id="rId2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  </a:t>
            </a:r>
            <a:r>
              <a:rPr lang="en-US" sz="5600" dirty="0">
                <a:solidFill>
                  <a:schemeClr val="tx1"/>
                </a:solidFill>
              </a:rPr>
              <a:t>KLEAR </a:t>
            </a:r>
            <a:r>
              <a:rPr lang="en-US" sz="5600" dirty="0" smtClean="0">
                <a:solidFill>
                  <a:schemeClr val="tx1"/>
                </a:solidFill>
              </a:rPr>
              <a:t>Textbook</a:t>
            </a:r>
            <a:r>
              <a:rPr lang="ko-KR" altLang="en-US" sz="5600" dirty="0" smtClean="0">
                <a:solidFill>
                  <a:schemeClr val="tx1"/>
                </a:solidFill>
              </a:rPr>
              <a:t> </a:t>
            </a:r>
            <a:r>
              <a:rPr lang="en-US" altLang="ko-KR" sz="5600" dirty="0">
                <a:solidFill>
                  <a:schemeClr val="tx1"/>
                </a:solidFill>
              </a:rPr>
              <a:t>➭ </a:t>
            </a:r>
            <a:r>
              <a:rPr lang="en-US" sz="5600" dirty="0">
                <a:solidFill>
                  <a:schemeClr val="tx1"/>
                </a:solidFill>
                <a:hlinkClick r:id="rId2"/>
              </a:rPr>
              <a:t>https://kleartextbook.com</a:t>
            </a:r>
            <a:r>
              <a:rPr lang="en-US" sz="5600" dirty="0" smtClean="0">
                <a:solidFill>
                  <a:schemeClr val="tx1"/>
                </a:solidFill>
                <a:hlinkClick r:id="rId2"/>
              </a:rPr>
              <a:t>/</a:t>
            </a:r>
            <a:endParaRPr lang="en-US" sz="56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5600" dirty="0">
                <a:solidFill>
                  <a:schemeClr val="tx1"/>
                </a:solidFill>
              </a:rPr>
              <a:t>3. </a:t>
            </a:r>
            <a:r>
              <a:rPr lang="ko-KR" altLang="en-US" sz="5600" dirty="0">
                <a:solidFill>
                  <a:schemeClr val="tx1"/>
                </a:solidFill>
              </a:rPr>
              <a:t>이미지 </a:t>
            </a:r>
            <a:r>
              <a:rPr lang="ko-KR" altLang="en-US" sz="5600" dirty="0" smtClean="0">
                <a:solidFill>
                  <a:schemeClr val="tx1"/>
                </a:solidFill>
              </a:rPr>
              <a:t>출처  </a:t>
            </a:r>
            <a:r>
              <a:rPr lang="en-US" altLang="ko-KR" sz="5600" dirty="0" smtClean="0">
                <a:solidFill>
                  <a:schemeClr val="tx1"/>
                </a:solidFill>
              </a:rPr>
              <a:t>➭  google.com</a:t>
            </a:r>
          </a:p>
          <a:p>
            <a:pPr marL="0" indent="0">
              <a:lnSpc>
                <a:spcPct val="120000"/>
              </a:lnSpc>
              <a:buNone/>
            </a:pP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5600" dirty="0">
                <a:solidFill>
                  <a:schemeClr val="tx1"/>
                </a:solidFill>
              </a:rPr>
              <a:t>4.</a:t>
            </a:r>
            <a:r>
              <a:rPr lang="ko-KR" altLang="en-US" sz="5600" dirty="0">
                <a:solidFill>
                  <a:schemeClr val="tx1"/>
                </a:solidFill>
              </a:rPr>
              <a:t> 영상 </a:t>
            </a:r>
            <a:r>
              <a:rPr lang="ko-KR" altLang="en-US" sz="5600" dirty="0" smtClean="0">
                <a:solidFill>
                  <a:schemeClr val="tx1"/>
                </a:solidFill>
              </a:rPr>
              <a:t>출처 </a:t>
            </a:r>
            <a:r>
              <a:rPr lang="en-US" altLang="ko-KR" sz="5600" dirty="0">
                <a:solidFill>
                  <a:schemeClr val="tx1"/>
                </a:solidFill>
              </a:rPr>
              <a:t>➭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r>
              <a:rPr lang="en-US" altLang="ko-KR" sz="5600" dirty="0" err="1">
                <a:solidFill>
                  <a:schemeClr val="tx1"/>
                </a:solidFill>
              </a:rPr>
              <a:t>Youtube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000" dirty="0">
                <a:solidFill>
                  <a:schemeClr val="tx1"/>
                </a:solidFill>
              </a:rPr>
              <a:t>   </a:t>
            </a:r>
            <a:r>
              <a:rPr lang="en-US" sz="6000" dirty="0">
                <a:solidFill>
                  <a:schemeClr val="tx1"/>
                </a:solidFill>
              </a:rPr>
              <a:t>https://www.youtube.com/watch?v=dQyTrfFZBk8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6000" dirty="0">
                <a:solidFill>
                  <a:schemeClr val="tx1"/>
                </a:solidFill>
              </a:rPr>
              <a:t>   https://</a:t>
            </a:r>
            <a:r>
              <a:rPr lang="en-US" sz="6000" dirty="0" smtClean="0">
                <a:solidFill>
                  <a:schemeClr val="tx1"/>
                </a:solidFill>
              </a:rPr>
              <a:t>www.youtube.com/watch?v=TJ2h7pLAeRE</a:t>
            </a:r>
            <a:endParaRPr lang="en-US" sz="60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741DF53C-004D-0440-B904-63341FE0EA88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7477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CABED8C-5D85-8B4B-AE8D-75FCA7132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116638"/>
            <a:ext cx="8229600" cy="706529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kumimoji="1" lang="ko-KR" altLang="en-US" sz="3600" dirty="0"/>
              <a:t>교과서 </a:t>
            </a:r>
            <a:r>
              <a:rPr kumimoji="1" lang="en-US" altLang="ko-KR" sz="3600" dirty="0"/>
              <a:t>P</a:t>
            </a:r>
            <a:r>
              <a:rPr kumimoji="1" lang="en-US" altLang="ko-KR" sz="3600" dirty="0" smtClean="0"/>
              <a:t>. 76</a:t>
            </a:r>
            <a:r>
              <a:rPr kumimoji="1" lang="ko-KR" altLang="en-US" sz="3600" dirty="0"/>
              <a:t>을 펴세요</a:t>
            </a:r>
            <a:r>
              <a:rPr kumimoji="1" lang="en-US" altLang="ko-KR" sz="3600" dirty="0"/>
              <a:t>.</a:t>
            </a:r>
            <a:endParaRPr lang="en-US" sz="3600" dirty="0"/>
          </a:p>
        </p:txBody>
      </p:sp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A1921D33-40CB-FA4C-9F83-5837CE443CD8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Content Placeholder 4" descr="A person holding a sign&#10;&#10;Description automatically generated">
            <a:extLst>
              <a:ext uri="{FF2B5EF4-FFF2-40B4-BE49-F238E27FC236}">
                <a16:creationId xmlns="" xmlns:a16="http://schemas.microsoft.com/office/drawing/2014/main" id="{3F129F88-8EB3-F840-9049-4A52C7829E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908720"/>
            <a:ext cx="8229599" cy="5256584"/>
          </a:xfrm>
        </p:spPr>
      </p:pic>
    </p:spTree>
    <p:extLst>
      <p:ext uri="{BB962C8B-B14F-4D97-AF65-F5344CB8AC3E}">
        <p14:creationId xmlns:p14="http://schemas.microsoft.com/office/powerpoint/2010/main" val="2015898717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7544" y="177608"/>
            <a:ext cx="8157616" cy="659104"/>
          </a:xfr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kumimoji="1" lang="ko-KR" altLang="en-US" dirty="0"/>
              <a:t> </a:t>
            </a:r>
            <a:r>
              <a:rPr kumimoji="1" lang="ko-KR" altLang="en-US" sz="2800" dirty="0"/>
              <a:t>교과서 </a:t>
            </a:r>
            <a:r>
              <a:rPr kumimoji="1" lang="en-US" altLang="ko-KR" sz="2800" dirty="0"/>
              <a:t>P</a:t>
            </a:r>
            <a:r>
              <a:rPr kumimoji="1" lang="en-US" altLang="ko-KR" sz="2800" dirty="0" smtClean="0"/>
              <a:t>. 76</a:t>
            </a:r>
            <a:r>
              <a:rPr kumimoji="1" lang="ko-KR" altLang="en-US" sz="2800" dirty="0"/>
              <a:t>을 펴세요</a:t>
            </a:r>
            <a:r>
              <a:rPr kumimoji="1" lang="en-US" altLang="ko-KR" sz="2800" dirty="0"/>
              <a:t>.</a:t>
            </a:r>
            <a:endParaRPr kumimoji="1" lang="en-US" altLang="en-US" sz="28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6904E28F-ECEA-C240-B606-2224691B17FA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Content Placeholder 3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10345316-E46C-5549-8454-34AFE26915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55" y="836712"/>
            <a:ext cx="8189514" cy="5328592"/>
          </a:xfrm>
        </p:spPr>
      </p:pic>
      <p:pic>
        <p:nvPicPr>
          <p:cNvPr id="6" name="Track 025.mp3" descr="Track 025.mp3">
            <a:hlinkClick r:id="" action="ppaction://media"/>
            <a:extLst>
              <a:ext uri="{FF2B5EF4-FFF2-40B4-BE49-F238E27FC236}">
                <a16:creationId xmlns="" xmlns:a16="http://schemas.microsoft.com/office/drawing/2014/main" id="{74154D7B-9A79-1343-9FEE-BFC8B284E9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0312" y="1340768"/>
            <a:ext cx="812800" cy="812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1B8BECDA-3D7A-CD46-BD05-13231728844A}"/>
              </a:ext>
            </a:extLst>
          </p:cNvPr>
          <p:cNvCxnSpPr/>
          <p:nvPr/>
        </p:nvCxnSpPr>
        <p:spPr>
          <a:xfrm>
            <a:off x="6588224" y="4653136"/>
            <a:ext cx="136815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7D6BB6DF-EE6E-C947-B68C-5B8F65D8901F}"/>
              </a:ext>
            </a:extLst>
          </p:cNvPr>
          <p:cNvCxnSpPr/>
          <p:nvPr/>
        </p:nvCxnSpPr>
        <p:spPr>
          <a:xfrm>
            <a:off x="2483768" y="5040200"/>
            <a:ext cx="129614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489176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77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638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08845B2-1FC7-704F-9174-76F9CF875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177" y="116632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/>
              <a:t>새 단어 </a:t>
            </a:r>
            <a:r>
              <a:rPr lang="en-US" altLang="ko-KR" dirty="0"/>
              <a:t>  </a:t>
            </a:r>
            <a:r>
              <a:rPr lang="en-US" altLang="ko-KR" sz="3600" dirty="0"/>
              <a:t>P</a:t>
            </a:r>
            <a:r>
              <a:rPr lang="en-US" altLang="ko-KR" sz="3600" dirty="0" smtClean="0"/>
              <a:t>. 77</a:t>
            </a:r>
            <a:r>
              <a:rPr lang="ko-KR" altLang="en-US" sz="3600" dirty="0" smtClean="0"/>
              <a:t> </a:t>
            </a:r>
            <a:endParaRPr lang="en-US" sz="36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23CC0DF8-9151-0140-8216-AE9E389D57A7}"/>
              </a:ext>
            </a:extLst>
          </p:cNvPr>
          <p:cNvSpPr txBox="1"/>
          <p:nvPr/>
        </p:nvSpPr>
        <p:spPr>
          <a:xfrm>
            <a:off x="0" y="6351713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Content Placeholder 5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022CA660-060D-A44F-8B8B-E9198DF3F8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77" y="750714"/>
            <a:ext cx="8229600" cy="5558606"/>
          </a:xfrm>
        </p:spPr>
      </p:pic>
      <p:sp>
        <p:nvSpPr>
          <p:cNvPr id="7" name="Teardrop 6">
            <a:extLst>
              <a:ext uri="{FF2B5EF4-FFF2-40B4-BE49-F238E27FC236}">
                <a16:creationId xmlns="" xmlns:a16="http://schemas.microsoft.com/office/drawing/2014/main" id="{2CD15867-70FA-5240-8735-0F2DDEBCF105}"/>
              </a:ext>
            </a:extLst>
          </p:cNvPr>
          <p:cNvSpPr/>
          <p:nvPr/>
        </p:nvSpPr>
        <p:spPr>
          <a:xfrm>
            <a:off x="3419872" y="2406080"/>
            <a:ext cx="1872208" cy="1224136"/>
          </a:xfrm>
          <a:prstGeom prst="teardrop">
            <a:avLst>
              <a:gd name="adj" fmla="val 1608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새 단어를 </a:t>
            </a:r>
            <a:r>
              <a:rPr lang="ko-KR" altLang="en-US" dirty="0" smtClean="0">
                <a:solidFill>
                  <a:schemeClr val="tx1"/>
                </a:solidFill>
              </a:rPr>
              <a:t>배워 봐요</a:t>
            </a:r>
            <a:r>
              <a:rPr lang="en-US" altLang="ko-KR" dirty="0">
                <a:solidFill>
                  <a:schemeClr val="tx1"/>
                </a:solidFill>
              </a:rPr>
              <a:t>!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58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A5A4E91-7324-594F-B224-C71748286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44"/>
            <a:ext cx="8229600" cy="551801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 smtClean="0"/>
              <a:t>배워 봐요</a:t>
            </a:r>
            <a:endParaRPr lang="en-US" sz="3200" dirty="0"/>
          </a:p>
        </p:txBody>
      </p:sp>
      <p:sp>
        <p:nvSpPr>
          <p:cNvPr id="16" name="Google Shape;182;p29">
            <a:extLst>
              <a:ext uri="{FF2B5EF4-FFF2-40B4-BE49-F238E27FC236}">
                <a16:creationId xmlns="" xmlns:a16="http://schemas.microsoft.com/office/drawing/2014/main" id="{4824EB33-05B9-4F47-8E54-F81363A21AB7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9B24BFBD-9CE2-7F48-9D98-2419A7045E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908720"/>
            <a:ext cx="8255992" cy="5328592"/>
          </a:xfr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6F32D00-205E-EC4A-8E78-A77CA073E825}"/>
              </a:ext>
            </a:extLst>
          </p:cNvPr>
          <p:cNvSpPr txBox="1"/>
          <p:nvPr/>
        </p:nvSpPr>
        <p:spPr>
          <a:xfrm>
            <a:off x="4738480" y="3169903"/>
            <a:ext cx="1728192" cy="46166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취소했어요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6E6702F-0395-8E43-A291-568FC9DDBED9}"/>
              </a:ext>
            </a:extLst>
          </p:cNvPr>
          <p:cNvSpPr txBox="1"/>
          <p:nvPr/>
        </p:nvSpPr>
        <p:spPr>
          <a:xfrm>
            <a:off x="4666472" y="4178015"/>
            <a:ext cx="1512168" cy="46166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지키려고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39D536DA-F1B2-2449-ACA0-9255C090B535}"/>
              </a:ext>
            </a:extLst>
          </p:cNvPr>
          <p:cNvSpPr txBox="1"/>
          <p:nvPr/>
        </p:nvSpPr>
        <p:spPr>
          <a:xfrm>
            <a:off x="5602576" y="5186127"/>
            <a:ext cx="1512168" cy="46166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미뤘어요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41428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kumimoji="1" lang="en-US" altLang="ko-KR" dirty="0" smtClean="0"/>
              <a:t>Quizlet </a:t>
            </a:r>
            <a:r>
              <a:rPr kumimoji="1" lang="ko-KR" altLang="en-US" dirty="0" err="1"/>
              <a:t>단어연습</a:t>
            </a:r>
            <a:r>
              <a:rPr kumimoji="1" lang="ko-KR" altLang="en-US" dirty="0"/>
              <a:t> </a:t>
            </a:r>
            <a:endParaRPr kumimoji="1" lang="x-none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534" y="2132856"/>
            <a:ext cx="8229600" cy="1974945"/>
          </a:xfrm>
        </p:spPr>
        <p:txBody>
          <a:bodyPr anchor="ctr"/>
          <a:lstStyle/>
          <a:p>
            <a:pPr marL="0" indent="0" algn="ctr">
              <a:buNone/>
              <a:defRPr/>
            </a:pPr>
            <a:r>
              <a:rPr kumimoji="1" lang="en-US" altLang="ko-KR" dirty="0" smtClean="0"/>
              <a:t>Quizlet </a:t>
            </a:r>
            <a:r>
              <a:rPr kumimoji="1" lang="ko-KR" altLang="en-US" dirty="0" smtClean="0"/>
              <a:t>바로가기  </a:t>
            </a:r>
            <a:endParaRPr kumimoji="1" lang="en-US" altLang="ko-KR" dirty="0"/>
          </a:p>
          <a:p>
            <a:pPr marL="0" indent="0" algn="ctr">
              <a:buNone/>
              <a:defRPr/>
            </a:pPr>
            <a:r>
              <a:rPr kumimoji="1" lang="en-US" altLang="ko-KR" dirty="0"/>
              <a:t>9</a:t>
            </a:r>
            <a:r>
              <a:rPr kumimoji="1" lang="ko-KR" altLang="en-US" dirty="0"/>
              <a:t>과 </a:t>
            </a:r>
            <a:r>
              <a:rPr kumimoji="1" lang="en-US" altLang="ko-KR" dirty="0"/>
              <a:t>“</a:t>
            </a:r>
            <a:r>
              <a:rPr kumimoji="1" lang="ko-KR" altLang="en-US" dirty="0"/>
              <a:t>약속을 잘 지켰으면 </a:t>
            </a:r>
            <a:r>
              <a:rPr kumimoji="1" lang="ko-KR" altLang="en-US" dirty="0" smtClean="0"/>
              <a:t>좋겠어</a:t>
            </a:r>
            <a:r>
              <a:rPr kumimoji="1" lang="en-US" altLang="ko-KR" dirty="0" smtClean="0"/>
              <a:t>”</a:t>
            </a:r>
          </a:p>
          <a:p>
            <a:pPr marL="0" indent="0" algn="ctr">
              <a:buNone/>
              <a:defRPr/>
            </a:pPr>
            <a:r>
              <a:rPr lang="en-US" dirty="0" smtClean="0">
                <a:hlinkClick r:id="rId2"/>
              </a:rPr>
              <a:t>http://gg.gg/i69x8</a:t>
            </a:r>
            <a:endParaRPr kumimoji="1" lang="en-US" altLang="x-none" dirty="0"/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81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93171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BCEB757-A0ED-B04C-89C9-21481C1D8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780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연습해요</a:t>
            </a:r>
            <a:r>
              <a:rPr lang="en-US" altLang="ko-KR" sz="3600" dirty="0"/>
              <a:t>    </a:t>
            </a:r>
            <a:r>
              <a:rPr lang="en-US" altLang="ko-KR" sz="2800" dirty="0"/>
              <a:t>P</a:t>
            </a:r>
            <a:r>
              <a:rPr lang="en-US" altLang="ko-KR" sz="2800" dirty="0" smtClean="0"/>
              <a:t>. 78</a:t>
            </a:r>
            <a:r>
              <a:rPr lang="ko-KR" altLang="en-US" sz="2800" dirty="0" smtClean="0"/>
              <a:t> </a:t>
            </a:r>
            <a:r>
              <a:rPr lang="en-US" altLang="ko-KR" sz="2800" dirty="0" smtClean="0"/>
              <a:t> </a:t>
            </a:r>
            <a:endParaRPr lang="en-US" sz="28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03088C84-CA80-D24E-9175-DD15A2482E93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9" name="Content Placeholder 8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CA9C1DD2-31E2-2642-BFC9-91AA445E17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80728"/>
            <a:ext cx="8212510" cy="5256584"/>
          </a:xfr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1066F38-7FCD-0E46-A764-DF85332F8D7E}"/>
              </a:ext>
            </a:extLst>
          </p:cNvPr>
          <p:cNvSpPr txBox="1"/>
          <p:nvPr/>
        </p:nvSpPr>
        <p:spPr>
          <a:xfrm>
            <a:off x="4860032" y="3712243"/>
            <a:ext cx="1152128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 찾아도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A28ECF74-E072-8E4A-AE11-9056F32E1F45}"/>
              </a:ext>
            </a:extLst>
          </p:cNvPr>
          <p:cNvSpPr txBox="1"/>
          <p:nvPr/>
        </p:nvSpPr>
        <p:spPr>
          <a:xfrm>
            <a:off x="5382015" y="4432664"/>
            <a:ext cx="1152128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생각해도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11D3E3A-6289-1F44-A0DF-5BC794240071}"/>
              </a:ext>
            </a:extLst>
          </p:cNvPr>
          <p:cNvSpPr txBox="1"/>
          <p:nvPr/>
        </p:nvSpPr>
        <p:spPr>
          <a:xfrm>
            <a:off x="5580112" y="5337240"/>
            <a:ext cx="936104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많아도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77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3704</TotalTime>
  <Words>1038</Words>
  <Application>Microsoft Office PowerPoint</Application>
  <PresentationFormat>On-screen Show (4:3)</PresentationFormat>
  <Paragraphs>197</Paragraphs>
  <Slides>33</Slides>
  <Notes>1</Notes>
  <HiddenSlides>0</HiddenSlides>
  <MMClips>3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1" baseType="lpstr">
      <vt:lpstr>Gill Sans</vt:lpstr>
      <vt:lpstr>Gulim</vt:lpstr>
      <vt:lpstr>Gulim</vt:lpstr>
      <vt:lpstr>MS PGothic</vt:lpstr>
      <vt:lpstr>Arial</vt:lpstr>
      <vt:lpstr>Calibri</vt:lpstr>
      <vt:lpstr>Times New Roman</vt:lpstr>
      <vt:lpstr>Default Design</vt:lpstr>
      <vt:lpstr>     재외동포를 위한 한국어 (영어권)   3-2 </vt:lpstr>
      <vt:lpstr>재외동포를 위한 한국어 3-2   9 과 약속을 잘 지켰으면 좋겠어 If you keep your promise, that would be great </vt:lpstr>
      <vt:lpstr>이야기해 보세요! </vt:lpstr>
      <vt:lpstr>교과서 P. 76을 펴세요.</vt:lpstr>
      <vt:lpstr> 교과서 P. 76을 펴세요.</vt:lpstr>
      <vt:lpstr>새 단어   P. 77 </vt:lpstr>
      <vt:lpstr>배워 봐요</vt:lpstr>
      <vt:lpstr>Quizlet 단어연습 </vt:lpstr>
      <vt:lpstr>연습해요    P. 78  </vt:lpstr>
      <vt:lpstr>-아/어도 [복습]</vt:lpstr>
      <vt:lpstr>써 보세요</vt:lpstr>
      <vt:lpstr>  -아/어 보이다    [복습]</vt:lpstr>
      <vt:lpstr>   말해 봐요    P.79</vt:lpstr>
      <vt:lpstr>말해 봐요</vt:lpstr>
      <vt:lpstr>     잘 들어 봐요     P. 80</vt:lpstr>
      <vt:lpstr>PowerPoint Presentation</vt:lpstr>
      <vt:lpstr>&lt;꼭꼭 약속해 &gt; 동요 부르기</vt:lpstr>
      <vt:lpstr>   읽어 봐요     P. 81</vt:lpstr>
      <vt:lpstr>PowerPoint Presentation</vt:lpstr>
      <vt:lpstr>    써 봐요     P. 82</vt:lpstr>
      <vt:lpstr>      써 봐요     (쓰기 숙제)</vt:lpstr>
      <vt:lpstr>      “약속을 꼭꼭 지켜요”     오디오 동화 </vt:lpstr>
      <vt:lpstr>동화를 듣고</vt:lpstr>
      <vt:lpstr>      문화를 배워요     P. 83</vt:lpstr>
      <vt:lpstr>듣기와 말하기 연습</vt:lpstr>
      <vt:lpstr>Quizlet 단어연습 </vt:lpstr>
      <vt:lpstr>    연습문제   P. 36-37   (숙제)</vt:lpstr>
      <vt:lpstr>PowerPoint Presentation</vt:lpstr>
      <vt:lpstr>PowerPoint Presentation</vt:lpstr>
      <vt:lpstr>PowerPoint Presentation</vt:lpstr>
      <vt:lpstr>오늘의 숙제</vt:lpstr>
      <vt:lpstr>수고하셨습니다!</vt:lpstr>
      <vt:lpstr>References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Hye Seung Lee</dc:creator>
  <cp:lastModifiedBy>Seunghee Back</cp:lastModifiedBy>
  <cp:revision>479</cp:revision>
  <dcterms:created xsi:type="dcterms:W3CDTF">2008-02-12T07:53:45Z</dcterms:created>
  <dcterms:modified xsi:type="dcterms:W3CDTF">2020-05-27T19:10:00Z</dcterms:modified>
</cp:coreProperties>
</file>